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147377588" r:id="rId3"/>
    <p:sldId id="2147377661" r:id="rId4"/>
    <p:sldId id="259" r:id="rId5"/>
    <p:sldId id="2147377662" r:id="rId6"/>
    <p:sldId id="2147377667" r:id="rId7"/>
    <p:sldId id="2147377664" r:id="rId8"/>
  </p:sldIdLst>
  <p:sldSz cx="12801600" cy="9601200" type="A3"/>
  <p:notesSz cx="6858000" cy="9144000"/>
  <p:defaultTextStyle>
    <a:defPPr>
      <a:defRPr lang="ru-KZ"/>
    </a:defPPr>
    <a:lvl1pPr marL="0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1pPr>
    <a:lvl2pPr marL="627602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2pPr>
    <a:lvl3pPr marL="1255202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3pPr>
    <a:lvl4pPr marL="1882804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4pPr>
    <a:lvl5pPr marL="2510404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5pPr>
    <a:lvl6pPr marL="3138005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6pPr>
    <a:lvl7pPr marL="3765607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7pPr>
    <a:lvl8pPr marL="4393207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8pPr>
    <a:lvl9pPr marL="5020809" algn="l" defTabSz="1255202" rtl="0" eaLnBrk="1" latinLnBrk="0" hangingPunct="1">
      <a:defRPr sz="24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3C"/>
    <a:srgbClr val="FFC000"/>
    <a:srgbClr val="B69A61"/>
    <a:srgbClr val="86D06B"/>
    <a:srgbClr val="45882D"/>
    <a:srgbClr val="FEFEFE"/>
    <a:srgbClr val="82CC67"/>
    <a:srgbClr val="4F9337"/>
    <a:srgbClr val="E8E8E8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esktop\01.07.2026%20&#1075;.%20&#1054;&#1090;&#1095;&#1077;&#1090;%20&#1087;&#1086;%20&#1087;&#1088;&#1086;&#1077;&#1082;&#1090;&#1072;&#1084;%20&#1075;&#1072;&#1088;&#1072;&#1085;&#1090;&#1080;&#1088;&#1086;&#1074;&#1072;&#1085;&#1080;&#1103;%20&#1074;%20&#1088;&#1072;&#1084;&#1082;&#1072;&#1093;%20&#1042;&#1055;&#1080;&#1059;&#105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esktop\01.07.2026%20&#1075;.%20&#1054;&#1090;&#1095;&#1077;&#1090;%20&#1087;&#1086;%20&#1087;&#1088;&#1086;&#1077;&#1082;&#1090;&#1072;&#1084;%20&#1075;&#1072;&#1088;&#1072;&#1085;&#1090;&#1080;&#1088;&#1086;&#1074;&#1072;&#1085;&#1080;&#1103;%20&#1074;%20&#1088;&#1072;&#1084;&#1082;&#1072;&#1093;%20&#1042;&#1055;&#1080;&#1059;&#105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a.kantserova\Desktop\01.07.2026%20&#1075;.%20&#1054;&#1090;&#1095;&#1077;&#1090;%20&#1087;&#1086;%20&#1087;&#1088;&#1086;&#1077;&#1082;&#1090;&#1072;&#1084;%20&#1075;&#1072;&#1088;&#1072;&#1085;&#1090;&#1080;&#1088;&#1086;&#1074;&#1072;&#1085;&#1080;&#1103;%20&#1074;%20&#1088;&#1072;&#1084;&#1082;&#1072;&#1093;%20&#1042;&#1055;&#1080;&#1059;&#105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dan\Desktop\&#1058;&#1072;&#1073;&#1083;&#1086;\&#1060;&#1072;&#1082;&#1090;&#1099;%20&#1043;&#1072;&#1088;&#1072;&#1085;&#1090;&#1080;&#1088;&#1086;&#1074;&#1072;&#1085;&#1080;&#1103;%20(&#1074;&#1077;&#1089;&#1100;%20&#1087;&#1077;&#1088;&#1080;&#1086;&#1076;)%20&#8212;%20&#1082;&#1086;&#1087;&#1080;&#1103;%20(version%201).xlsb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Количество</a:t>
            </a:r>
          </a:p>
        </c:rich>
      </c:tx>
      <c:layout>
        <c:manualLayout>
          <c:xMode val="edge"/>
          <c:yMode val="edge"/>
          <c:x val="0.44933370838768066"/>
          <c:y val="4.1869650218084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Эльданы)'!$S$332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7E-46E1-BB2C-6D012BE4AAE9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87E-46E1-BB2C-6D012BE4AAE9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87E-46E1-BB2C-6D012BE4AA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Эльданы)'!$R$333:$R$357</c:f>
              <c:strCache>
                <c:ptCount val="24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СПК "Павлодар"</c:v>
                </c:pt>
                <c:pt idx="3">
                  <c:v>АО "Банк ЦентрКредит"</c:v>
                </c:pt>
                <c:pt idx="4">
                  <c:v>Социально-предпринимательская корпорация "Солтүстік"</c:v>
                </c:pt>
                <c:pt idx="5">
                  <c:v>Социально-предпринимательская корпорация "Тобол</c:v>
                </c:pt>
                <c:pt idx="6">
                  <c:v>АО "Фридом Банк Казахстан"</c:v>
                </c:pt>
                <c:pt idx="7">
                  <c:v>АО "Народный Банк Казахстана"</c:v>
                </c:pt>
                <c:pt idx="8">
                  <c:v>АО «Социально-предпринимательская корпорация «Актобе»</c:v>
                </c:pt>
                <c:pt idx="9">
                  <c:v>Кредитное товарищество "Демеу"</c:v>
                </c:pt>
                <c:pt idx="10">
                  <c:v>СПК "Ертіс"</c:v>
                </c:pt>
                <c:pt idx="11">
                  <c:v>СПК "Байқоңыр (Байконур)"</c:v>
                </c:pt>
                <c:pt idx="12">
                  <c:v>СПК "Aqjaiyq"</c:v>
                </c:pt>
                <c:pt idx="13">
                  <c:v>СПК "Қонаев"</c:v>
                </c:pt>
                <c:pt idx="14">
                  <c:v>Кредитное товарищество "Зыряновское"</c:v>
                </c:pt>
                <c:pt idx="15">
                  <c:v>Кредитное товарищество "Айтекеби"</c:v>
                </c:pt>
                <c:pt idx="16">
                  <c:v>АО "ForteBank"</c:v>
                </c:pt>
                <c:pt idx="17">
                  <c:v>КТ "АгроКапитал"</c:v>
                </c:pt>
                <c:pt idx="18">
                  <c:v>КТ Хромтау-Агро</c:v>
                </c:pt>
                <c:pt idx="19">
                  <c:v>Кредитное товарищество "Қарлығаш"</c:v>
                </c:pt>
                <c:pt idx="20">
                  <c:v>АО «Bereke Bank» (дочерний банк Lesha Bank LLC (Public))</c:v>
                </c:pt>
                <c:pt idx="21">
                  <c:v>КТ Жетiсу Агро Кредит</c:v>
                </c:pt>
                <c:pt idx="22">
                  <c:v>Кредитное товарищество "Коргалжын"</c:v>
                </c:pt>
                <c:pt idx="23">
                  <c:v>КТ Ауыл</c:v>
                </c:pt>
              </c:strCache>
            </c:strRef>
          </c:cat>
          <c:val>
            <c:numRef>
              <c:f>'ГФ1 (для Эльданы)'!$S$333:$S$357</c:f>
              <c:numCache>
                <c:formatCode>#,##0</c:formatCode>
                <c:ptCount val="24"/>
                <c:pt idx="0">
                  <c:v>2492</c:v>
                </c:pt>
                <c:pt idx="1">
                  <c:v>283</c:v>
                </c:pt>
                <c:pt idx="2">
                  <c:v>167</c:v>
                </c:pt>
                <c:pt idx="3">
                  <c:v>166</c:v>
                </c:pt>
                <c:pt idx="4">
                  <c:v>158</c:v>
                </c:pt>
                <c:pt idx="5">
                  <c:v>131</c:v>
                </c:pt>
                <c:pt idx="6">
                  <c:v>75</c:v>
                </c:pt>
                <c:pt idx="7">
                  <c:v>27</c:v>
                </c:pt>
                <c:pt idx="8">
                  <c:v>27</c:v>
                </c:pt>
                <c:pt idx="9">
                  <c:v>26</c:v>
                </c:pt>
                <c:pt idx="10">
                  <c:v>21</c:v>
                </c:pt>
                <c:pt idx="11">
                  <c:v>20</c:v>
                </c:pt>
                <c:pt idx="12">
                  <c:v>17</c:v>
                </c:pt>
                <c:pt idx="13">
                  <c:v>15</c:v>
                </c:pt>
                <c:pt idx="14">
                  <c:v>11</c:v>
                </c:pt>
                <c:pt idx="15">
                  <c:v>7</c:v>
                </c:pt>
                <c:pt idx="16">
                  <c:v>6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2-4139-AE0C-205F35193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159759"/>
        <c:axId val="1842163599"/>
      </c:lineChart>
      <c:catAx>
        <c:axId val="1842159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163599"/>
        <c:crosses val="autoZero"/>
        <c:auto val="1"/>
        <c:lblAlgn val="ctr"/>
        <c:lblOffset val="100"/>
        <c:noMultiLvlLbl val="0"/>
      </c:catAx>
      <c:valAx>
        <c:axId val="184216359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15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таблица10</c:name>
    <c:fmtId val="9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Эльданы)'!$AM$119</c:f>
              <c:strCache>
                <c:ptCount val="1"/>
                <c:pt idx="0">
                  <c:v>Количество по полю Свод цель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C4-40A1-A0F3-6D50F89B6F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Эльданы)'!$AL$120:$AL$122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Эльданы)'!$AM$120:$AM$122</c:f>
              <c:numCache>
                <c:formatCode>#,##0</c:formatCode>
                <c:ptCount val="2"/>
                <c:pt idx="0">
                  <c:v>3660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9-4BF4-9582-C3A7B85BD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5780495"/>
        <c:axId val="965774735"/>
      </c:barChart>
      <c:lineChart>
        <c:grouping val="standard"/>
        <c:varyColors val="0"/>
        <c:ser>
          <c:idx val="1"/>
          <c:order val="1"/>
          <c:tx>
            <c:strRef>
              <c:f>'ГФ1 (для Эльданы)'!$AN$119</c:f>
              <c:strCache>
                <c:ptCount val="1"/>
                <c:pt idx="0">
                  <c:v>Количество по полю Свод цель2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Эльданы)'!$AL$120:$AL$122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Эльданы)'!$AN$120:$AN$122</c:f>
              <c:numCache>
                <c:formatCode>0.0%</c:formatCode>
                <c:ptCount val="2"/>
                <c:pt idx="0">
                  <c:v>0.99972685058727129</c:v>
                </c:pt>
                <c:pt idx="1">
                  <c:v>2.7314941272876261E-4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9-4BF4-9582-C3A7B85BD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92975"/>
        <c:axId val="965792495"/>
      </c:lineChart>
      <c:catAx>
        <c:axId val="96578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74735"/>
        <c:crosses val="autoZero"/>
        <c:auto val="1"/>
        <c:lblAlgn val="ctr"/>
        <c:lblOffset val="100"/>
        <c:noMultiLvlLbl val="0"/>
      </c:catAx>
      <c:valAx>
        <c:axId val="96577473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80495"/>
        <c:crosses val="autoZero"/>
        <c:crossBetween val="between"/>
      </c:valAx>
      <c:valAx>
        <c:axId val="96579249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92975"/>
        <c:crosses val="max"/>
        <c:crossBetween val="between"/>
      </c:valAx>
      <c:catAx>
        <c:axId val="9657929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92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таблица11</c:name>
    <c:fmtId val="102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Эльданы)'!$AP$125</c:f>
              <c:strCache>
                <c:ptCount val="1"/>
                <c:pt idx="0">
                  <c:v>Сумма по полю Сумма кредита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EC-4FCA-B127-641A55D7FDCE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Эльданы)'!$AO$126:$AO$128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Эльданы)'!$AP$126:$AP$128</c:f>
              <c:numCache>
                <c:formatCode>#,##0</c:formatCode>
                <c:ptCount val="2"/>
                <c:pt idx="0">
                  <c:v>636745451446</c:v>
                </c:pt>
                <c:pt idx="1">
                  <c:v>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1-4C71-9DD9-79BCF7014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55087"/>
        <c:axId val="964851247"/>
      </c:barChart>
      <c:lineChart>
        <c:grouping val="standard"/>
        <c:varyColors val="0"/>
        <c:ser>
          <c:idx val="1"/>
          <c:order val="1"/>
          <c:tx>
            <c:strRef>
              <c:f>'ГФ1 (для Эльданы)'!$AQ$125</c:f>
              <c:strCache>
                <c:ptCount val="1"/>
                <c:pt idx="0">
                  <c:v>Сумма по полю Сумма кредита2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Эльданы)'!$AO$126:$AO$128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Эльданы)'!$AQ$126:$AQ$128</c:f>
              <c:numCache>
                <c:formatCode>0.0%</c:formatCode>
                <c:ptCount val="2"/>
                <c:pt idx="0">
                  <c:v>0.99989007804405339</c:v>
                </c:pt>
                <c:pt idx="1">
                  <c:v>1.0992195594666061E-4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01-4C71-9DD9-79BCF7014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48847"/>
        <c:axId val="964858927"/>
      </c:lineChart>
      <c:catAx>
        <c:axId val="96485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51247"/>
        <c:crosses val="autoZero"/>
        <c:auto val="1"/>
        <c:lblAlgn val="ctr"/>
        <c:lblOffset val="100"/>
        <c:noMultiLvlLbl val="0"/>
      </c:catAx>
      <c:valAx>
        <c:axId val="964851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55087"/>
        <c:crosses val="autoZero"/>
        <c:crossBetween val="between"/>
      </c:valAx>
      <c:valAx>
        <c:axId val="96485892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48847"/>
        <c:crosses val="max"/>
        <c:crossBetween val="between"/>
      </c:valAx>
      <c:catAx>
        <c:axId val="964848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589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таблица12</c:name>
    <c:fmtId val="10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Эльданы)'!$AS$131</c:f>
              <c:strCache>
                <c:ptCount val="1"/>
                <c:pt idx="0">
                  <c:v>Сумма по полю Сумма гарантии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69-4D74-9EA5-DA34F89D4B17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Эльданы)'!$AR$132:$AR$134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Эльданы)'!$AS$132:$AS$134</c:f>
              <c:numCache>
                <c:formatCode>#,##0</c:formatCode>
                <c:ptCount val="2"/>
                <c:pt idx="0">
                  <c:v>541218253170.79999</c:v>
                </c:pt>
                <c:pt idx="1">
                  <c:v>59500000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A39-B0FF-ECE024B29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60367"/>
        <c:axId val="964860847"/>
      </c:barChart>
      <c:lineChart>
        <c:grouping val="standard"/>
        <c:varyColors val="0"/>
        <c:ser>
          <c:idx val="1"/>
          <c:order val="1"/>
          <c:tx>
            <c:strRef>
              <c:f>'ГФ1 (для Эльданы)'!$AT$131</c:f>
              <c:strCache>
                <c:ptCount val="1"/>
                <c:pt idx="0">
                  <c:v>Сумма по полю Сумма гарантии2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Эльданы)'!$AR$132:$AR$134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Эльданы)'!$AT$132:$AT$134</c:f>
              <c:numCache>
                <c:formatCode>0.0%</c:formatCode>
                <c:ptCount val="2"/>
                <c:pt idx="0">
                  <c:v>0.99989007492059034</c:v>
                </c:pt>
                <c:pt idx="1">
                  <c:v>1.0992507940969227E-4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B-4A39-B0FF-ECE024B29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88687"/>
        <c:axId val="964882447"/>
      </c:lineChart>
      <c:catAx>
        <c:axId val="96486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0847"/>
        <c:crosses val="autoZero"/>
        <c:auto val="1"/>
        <c:lblAlgn val="ctr"/>
        <c:lblOffset val="100"/>
        <c:noMultiLvlLbl val="0"/>
      </c:catAx>
      <c:valAx>
        <c:axId val="9648608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0367"/>
        <c:crosses val="autoZero"/>
        <c:crossBetween val="between"/>
      </c:valAx>
      <c:valAx>
        <c:axId val="96488244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88687"/>
        <c:crosses val="max"/>
        <c:crossBetween val="between"/>
      </c:valAx>
      <c:catAx>
        <c:axId val="9648886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8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таблица13</c:name>
    <c:fmtId val="1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Ставка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Эльданы)'!$AV$137</c:f>
              <c:strCache>
                <c:ptCount val="1"/>
                <c:pt idx="0">
                  <c:v>Сумма кредита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28-40C4-8348-9478EE08FB51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Эльданы)'!$AU$138:$AU$142</c:f>
              <c:strCache>
                <c:ptCount val="4"/>
                <c:pt idx="0">
                  <c:v>до 6%</c:v>
                </c:pt>
                <c:pt idx="1">
                  <c:v>Свыше 19 %</c:v>
                </c:pt>
                <c:pt idx="2">
                  <c:v>13-19 %</c:v>
                </c:pt>
                <c:pt idx="3">
                  <c:v>7-12 %</c:v>
                </c:pt>
              </c:strCache>
            </c:strRef>
          </c:cat>
          <c:val>
            <c:numRef>
              <c:f>'ГФ1 (для Эльданы)'!$AV$138:$AV$142</c:f>
              <c:numCache>
                <c:formatCode>#,##0</c:formatCode>
                <c:ptCount val="4"/>
                <c:pt idx="0">
                  <c:v>625207415916</c:v>
                </c:pt>
                <c:pt idx="1">
                  <c:v>8238035530</c:v>
                </c:pt>
                <c:pt idx="2">
                  <c:v>3350000000</c:v>
                </c:pt>
                <c:pt idx="3">
                  <c:v>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E-461C-B4FC-C011D8848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66607"/>
        <c:axId val="964867087"/>
      </c:barChart>
      <c:lineChart>
        <c:grouping val="standard"/>
        <c:varyColors val="0"/>
        <c:ser>
          <c:idx val="1"/>
          <c:order val="1"/>
          <c:tx>
            <c:strRef>
              <c:f>'ГФ1 (для Эльданы)'!$AW$137</c:f>
              <c:strCache>
                <c:ptCount val="1"/>
                <c:pt idx="0">
                  <c:v>Доля по сумме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Эльданы)'!$AU$138:$AU$142</c:f>
              <c:strCache>
                <c:ptCount val="4"/>
                <c:pt idx="0">
                  <c:v>до 6%</c:v>
                </c:pt>
                <c:pt idx="1">
                  <c:v>Свыше 19 %</c:v>
                </c:pt>
                <c:pt idx="2">
                  <c:v>13-19 %</c:v>
                </c:pt>
                <c:pt idx="3">
                  <c:v>7-12 %</c:v>
                </c:pt>
              </c:strCache>
            </c:strRef>
          </c:cat>
          <c:val>
            <c:numRef>
              <c:f>'ГФ1 (для Эльданы)'!$AW$138:$AW$142</c:f>
              <c:numCache>
                <c:formatCode>0.0%</c:formatCode>
                <c:ptCount val="4"/>
                <c:pt idx="0">
                  <c:v>0.98177174328348671</c:v>
                </c:pt>
                <c:pt idx="1">
                  <c:v>1.2936299694509785E-2</c:v>
                </c:pt>
                <c:pt idx="2">
                  <c:v>5.2605507488759006E-3</c:v>
                </c:pt>
                <c:pt idx="3">
                  <c:v>3.1406273127617315E-5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DE-461C-B4FC-C011D8848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77167"/>
        <c:axId val="964881487"/>
      </c:lineChart>
      <c:catAx>
        <c:axId val="96486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7087"/>
        <c:crosses val="autoZero"/>
        <c:auto val="1"/>
        <c:lblAlgn val="ctr"/>
        <c:lblOffset val="100"/>
        <c:noMultiLvlLbl val="0"/>
      </c:catAx>
      <c:valAx>
        <c:axId val="9648670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6607"/>
        <c:crosses val="autoZero"/>
        <c:crossBetween val="between"/>
      </c:valAx>
      <c:valAx>
        <c:axId val="96488148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77167"/>
        <c:crosses val="max"/>
        <c:crossBetween val="between"/>
      </c:valAx>
      <c:catAx>
        <c:axId val="9648771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81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таблица14</c:name>
    <c:fmtId val="1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Срок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Эльданы)'!$AY$144</c:f>
              <c:strCache>
                <c:ptCount val="1"/>
                <c:pt idx="0">
                  <c:v>Сумма кредита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7A-4AFF-A4C4-9F14A377DDC4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Эльданы)'!$AX$145:$AX$147</c:f>
              <c:strCache>
                <c:ptCount val="2"/>
                <c:pt idx="0">
                  <c:v>13-36 мес.</c:v>
                </c:pt>
                <c:pt idx="1">
                  <c:v>до 12 мес.</c:v>
                </c:pt>
              </c:strCache>
            </c:strRef>
          </c:cat>
          <c:val>
            <c:numRef>
              <c:f>'ГФ1 (для Эльданы)'!$AY$145:$AY$147</c:f>
              <c:numCache>
                <c:formatCode>#,##0</c:formatCode>
                <c:ptCount val="2"/>
                <c:pt idx="0">
                  <c:v>505804335096</c:v>
                </c:pt>
                <c:pt idx="1">
                  <c:v>131011116350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9-48A4-AC2D-7DAF7B73A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92047"/>
        <c:axId val="964879087"/>
      </c:barChart>
      <c:lineChart>
        <c:grouping val="standard"/>
        <c:varyColors val="0"/>
        <c:ser>
          <c:idx val="1"/>
          <c:order val="1"/>
          <c:tx>
            <c:strRef>
              <c:f>'ГФ1 (для Эльданы)'!$AZ$144</c:f>
              <c:strCache>
                <c:ptCount val="1"/>
                <c:pt idx="0">
                  <c:v>Доля по сумме   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Эльданы)'!$AX$145:$AX$147</c:f>
              <c:strCache>
                <c:ptCount val="2"/>
                <c:pt idx="0">
                  <c:v>13-36 мес.</c:v>
                </c:pt>
                <c:pt idx="1">
                  <c:v>до 12 мес.</c:v>
                </c:pt>
              </c:strCache>
            </c:strRef>
          </c:cat>
          <c:val>
            <c:numRef>
              <c:f>'ГФ1 (для Эльданы)'!$AZ$145:$AZ$147</c:f>
              <c:numCache>
                <c:formatCode>0.0%</c:formatCode>
                <c:ptCount val="2"/>
                <c:pt idx="0">
                  <c:v>0.79427145485789241</c:v>
                </c:pt>
                <c:pt idx="1">
                  <c:v>0.20572854514210753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9-48A4-AC2D-7DAF7B73A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918927"/>
        <c:axId val="964915567"/>
      </c:lineChart>
      <c:catAx>
        <c:axId val="96489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79087"/>
        <c:crosses val="autoZero"/>
        <c:auto val="1"/>
        <c:lblAlgn val="ctr"/>
        <c:lblOffset val="100"/>
        <c:noMultiLvlLbl val="0"/>
      </c:catAx>
      <c:valAx>
        <c:axId val="9648790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92047"/>
        <c:crosses val="autoZero"/>
        <c:crossBetween val="between"/>
      </c:valAx>
      <c:valAx>
        <c:axId val="96491556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918927"/>
        <c:crosses val="max"/>
        <c:crossBetween val="between"/>
      </c:valAx>
      <c:catAx>
        <c:axId val="9649189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915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Количество</a:t>
            </a:r>
          </a:p>
        </c:rich>
      </c:tx>
      <c:layout>
        <c:manualLayout>
          <c:xMode val="edge"/>
          <c:yMode val="edge"/>
          <c:x val="0.44933370838768066"/>
          <c:y val="4.1869650218084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Эльданы)'!$S$332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7E-46E1-BB2C-6D012BE4AAE9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87E-46E1-BB2C-6D012BE4AAE9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87E-46E1-BB2C-6D012BE4AA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Эльданы)'!$R$333:$R$352</c:f>
              <c:strCache>
                <c:ptCount val="19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Социально-предпринимательская корпорация "Солтүстік"</c:v>
                </c:pt>
                <c:pt idx="3">
                  <c:v>Социально-предпринимательская корпорация "Тобол</c:v>
                </c:pt>
                <c:pt idx="4">
                  <c:v>АО "Банк ЦентрКредит"</c:v>
                </c:pt>
                <c:pt idx="5">
                  <c:v>АО "Фридом Банк Казахстан"</c:v>
                </c:pt>
                <c:pt idx="6">
                  <c:v>АО «Социально-предпринимательская корпорация «Актобе»</c:v>
                </c:pt>
                <c:pt idx="7">
                  <c:v>АО "Народный Банк Казахстана"</c:v>
                </c:pt>
                <c:pt idx="8">
                  <c:v>Кредитное товарищество "Демеу"</c:v>
                </c:pt>
                <c:pt idx="9">
                  <c:v>СПК "Ертіс"</c:v>
                </c:pt>
                <c:pt idx="10">
                  <c:v>СПК "Қонаев"</c:v>
                </c:pt>
                <c:pt idx="11">
                  <c:v>СПК "Aqjaiyq"</c:v>
                </c:pt>
                <c:pt idx="12">
                  <c:v>АО "ForteBank"</c:v>
                </c:pt>
                <c:pt idx="13">
                  <c:v>Кредитное товарищество "Зыряновское"</c:v>
                </c:pt>
                <c:pt idx="14">
                  <c:v>Кредитное товарищество "Айтекеби"</c:v>
                </c:pt>
                <c:pt idx="15">
                  <c:v>КТ Хромтау-Агро</c:v>
                </c:pt>
                <c:pt idx="16">
                  <c:v>АО «Bereke Bank» (дочерний банк Lesha Bank LLC (Public))</c:v>
                </c:pt>
                <c:pt idx="17">
                  <c:v>Кредитное товарищество "Қарлығаш"</c:v>
                </c:pt>
                <c:pt idx="18">
                  <c:v>КТ "АгроКапитал"</c:v>
                </c:pt>
              </c:strCache>
            </c:strRef>
          </c:cat>
          <c:val>
            <c:numRef>
              <c:f>'ГФ1 (для Эльданы)'!$S$333:$S$352</c:f>
              <c:numCache>
                <c:formatCode>#,##0</c:formatCode>
                <c:ptCount val="19"/>
                <c:pt idx="0">
                  <c:v>1254</c:v>
                </c:pt>
                <c:pt idx="1">
                  <c:v>102</c:v>
                </c:pt>
                <c:pt idx="2">
                  <c:v>68</c:v>
                </c:pt>
                <c:pt idx="3">
                  <c:v>51</c:v>
                </c:pt>
                <c:pt idx="4">
                  <c:v>40</c:v>
                </c:pt>
                <c:pt idx="5">
                  <c:v>25</c:v>
                </c:pt>
                <c:pt idx="6">
                  <c:v>19</c:v>
                </c:pt>
                <c:pt idx="7">
                  <c:v>18</c:v>
                </c:pt>
                <c:pt idx="8">
                  <c:v>16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2-4139-AE0C-205F35193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159759"/>
        <c:axId val="1842163599"/>
      </c:lineChart>
      <c:catAx>
        <c:axId val="1842159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163599"/>
        <c:crosses val="autoZero"/>
        <c:auto val="1"/>
        <c:lblAlgn val="ctr"/>
        <c:lblOffset val="100"/>
        <c:noMultiLvlLbl val="0"/>
      </c:catAx>
      <c:valAx>
        <c:axId val="184216359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15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Сумма кредита</a:t>
            </a:r>
          </a:p>
        </c:rich>
      </c:tx>
      <c:layout>
        <c:manualLayout>
          <c:xMode val="edge"/>
          <c:yMode val="edge"/>
          <c:x val="0.44324037135820898"/>
          <c:y val="9.8130841121495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Эльданы)'!$Q$317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7FE-4827-B352-5A60B67DAAA2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7FE-4827-B352-5A60B67DAAA2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7FE-4827-B352-5A60B67DAAA2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Эльданы)'!$P$318:$P$337</c:f>
              <c:strCache>
                <c:ptCount val="19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Социально-предпринимательская корпорация "Тобол</c:v>
                </c:pt>
                <c:pt idx="3">
                  <c:v>Социально-предпринимательская корпорация "Солтүстік"</c:v>
                </c:pt>
                <c:pt idx="4">
                  <c:v>АО "Банк ЦентрКредит"</c:v>
                </c:pt>
                <c:pt idx="5">
                  <c:v>АО "Фридом Банк Казахстан"</c:v>
                </c:pt>
                <c:pt idx="6">
                  <c:v>СПК "Ертіс"</c:v>
                </c:pt>
                <c:pt idx="7">
                  <c:v>СПК "Aqjaiyq"</c:v>
                </c:pt>
                <c:pt idx="8">
                  <c:v>АО "Народный Банк Казахстана"</c:v>
                </c:pt>
                <c:pt idx="9">
                  <c:v>АО «Социально-предпринимательская корпорация «Актобе»</c:v>
                </c:pt>
                <c:pt idx="10">
                  <c:v>Кредитное товарищество "Демеу"</c:v>
                </c:pt>
                <c:pt idx="11">
                  <c:v>АО "ForteBank"</c:v>
                </c:pt>
                <c:pt idx="12">
                  <c:v>СПК "Қонаев"</c:v>
                </c:pt>
                <c:pt idx="13">
                  <c:v>АО «Bereke Bank» (дочерний банк Lesha Bank LLC (Public))</c:v>
                </c:pt>
                <c:pt idx="14">
                  <c:v>Кредитное товарищество "Зыряновское"</c:v>
                </c:pt>
                <c:pt idx="15">
                  <c:v>Кредитное товарищество "Айтекеби"</c:v>
                </c:pt>
                <c:pt idx="16">
                  <c:v>Кредитное товарищество "Қарлығаш"</c:v>
                </c:pt>
                <c:pt idx="17">
                  <c:v>КТ "АгроКапитал"</c:v>
                </c:pt>
                <c:pt idx="18">
                  <c:v>КТ Хромтау-Агро</c:v>
                </c:pt>
              </c:strCache>
            </c:strRef>
          </c:cat>
          <c:val>
            <c:numRef>
              <c:f>'ГФ1 (для Эльданы)'!$Q$318:$Q$337</c:f>
              <c:numCache>
                <c:formatCode>#,##0</c:formatCode>
                <c:ptCount val="19"/>
                <c:pt idx="0">
                  <c:v>115329798155</c:v>
                </c:pt>
                <c:pt idx="1">
                  <c:v>29750500000</c:v>
                </c:pt>
                <c:pt idx="2">
                  <c:v>26764500000</c:v>
                </c:pt>
                <c:pt idx="3">
                  <c:v>24498300000</c:v>
                </c:pt>
                <c:pt idx="4">
                  <c:v>13031924000</c:v>
                </c:pt>
                <c:pt idx="5">
                  <c:v>12094700000</c:v>
                </c:pt>
                <c:pt idx="6">
                  <c:v>10000000000</c:v>
                </c:pt>
                <c:pt idx="7">
                  <c:v>8000000000</c:v>
                </c:pt>
                <c:pt idx="8">
                  <c:v>7841035530</c:v>
                </c:pt>
                <c:pt idx="9">
                  <c:v>3258700000</c:v>
                </c:pt>
                <c:pt idx="10">
                  <c:v>2758500000</c:v>
                </c:pt>
                <c:pt idx="11">
                  <c:v>2195000000</c:v>
                </c:pt>
                <c:pt idx="12">
                  <c:v>1922661532</c:v>
                </c:pt>
                <c:pt idx="13">
                  <c:v>1500000000</c:v>
                </c:pt>
                <c:pt idx="14">
                  <c:v>336107100</c:v>
                </c:pt>
                <c:pt idx="15">
                  <c:v>140000000</c:v>
                </c:pt>
                <c:pt idx="16">
                  <c:v>80000000</c:v>
                </c:pt>
                <c:pt idx="17">
                  <c:v>71700000</c:v>
                </c:pt>
                <c:pt idx="18">
                  <c:v>40000000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25-46F3-AF98-D569969B0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161199"/>
        <c:axId val="1842172239"/>
      </c:lineChart>
      <c:catAx>
        <c:axId val="184216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172239"/>
        <c:crosses val="autoZero"/>
        <c:auto val="1"/>
        <c:lblAlgn val="ctr"/>
        <c:lblOffset val="100"/>
        <c:noMultiLvlLbl val="0"/>
      </c:catAx>
      <c:valAx>
        <c:axId val="184217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16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Сумма гарантии</a:t>
            </a:r>
          </a:p>
        </c:rich>
      </c:tx>
      <c:layout>
        <c:manualLayout>
          <c:xMode val="edge"/>
          <c:yMode val="edge"/>
          <c:x val="0.42951165773055383"/>
          <c:y val="0.1086929133858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Эльданы)'!$O$302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D9D-43BF-B4D9-AC49E6532C03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D9D-43BF-B4D9-AC49E6532C03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D9D-43BF-B4D9-AC49E6532C03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Эльданы)'!$N$303:$N$322</c:f>
              <c:strCache>
                <c:ptCount val="19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Социально-предпринимательская корпорация "Тобол</c:v>
                </c:pt>
                <c:pt idx="3">
                  <c:v>Социально-предпринимательская корпорация "Солтүстік"</c:v>
                </c:pt>
                <c:pt idx="4">
                  <c:v>АО "Банк ЦентрКредит"</c:v>
                </c:pt>
                <c:pt idx="5">
                  <c:v>АО "Фридом Банк Казахстан"</c:v>
                </c:pt>
                <c:pt idx="6">
                  <c:v>СПК "Ертіс"</c:v>
                </c:pt>
                <c:pt idx="7">
                  <c:v>СПК "Aqjaiyq"</c:v>
                </c:pt>
                <c:pt idx="8">
                  <c:v>АО "Народный Банк Казахстана"</c:v>
                </c:pt>
                <c:pt idx="9">
                  <c:v>АО «Социально-предпринимательская корпорация «Актобе»</c:v>
                </c:pt>
                <c:pt idx="10">
                  <c:v>Кредитное товарищество "Демеу"</c:v>
                </c:pt>
                <c:pt idx="11">
                  <c:v>АО "ForteBank"</c:v>
                </c:pt>
                <c:pt idx="12">
                  <c:v>СПК "Қонаев"</c:v>
                </c:pt>
                <c:pt idx="13">
                  <c:v>АО «Bereke Bank» (дочерний банк Lesha Bank LLC (Public))</c:v>
                </c:pt>
                <c:pt idx="14">
                  <c:v>Кредитное товарищество "Зыряновское"</c:v>
                </c:pt>
                <c:pt idx="15">
                  <c:v>Кредитное товарищество "Айтекеби"</c:v>
                </c:pt>
                <c:pt idx="16">
                  <c:v>Кредитное товарищество "Қарлығаш"</c:v>
                </c:pt>
                <c:pt idx="17">
                  <c:v>КТ "АгроКапитал"</c:v>
                </c:pt>
                <c:pt idx="18">
                  <c:v>КТ Хромтау-Агро</c:v>
                </c:pt>
              </c:strCache>
            </c:strRef>
          </c:cat>
          <c:val>
            <c:numRef>
              <c:f>'ГФ1 (для Эльданы)'!$O$303:$O$322</c:f>
              <c:numCache>
                <c:formatCode>#,##0</c:formatCode>
                <c:ptCount val="19"/>
                <c:pt idx="0">
                  <c:v>98030328431.75</c:v>
                </c:pt>
                <c:pt idx="1">
                  <c:v>25287925000</c:v>
                </c:pt>
                <c:pt idx="2">
                  <c:v>22749825000</c:v>
                </c:pt>
                <c:pt idx="3">
                  <c:v>20823555000</c:v>
                </c:pt>
                <c:pt idx="4">
                  <c:v>11075135400</c:v>
                </c:pt>
                <c:pt idx="5">
                  <c:v>10280495000</c:v>
                </c:pt>
                <c:pt idx="6">
                  <c:v>8500000000</c:v>
                </c:pt>
                <c:pt idx="7">
                  <c:v>6800000000</c:v>
                </c:pt>
                <c:pt idx="8">
                  <c:v>6664880200</c:v>
                </c:pt>
                <c:pt idx="9">
                  <c:v>2769895000</c:v>
                </c:pt>
                <c:pt idx="10">
                  <c:v>2344725000</c:v>
                </c:pt>
                <c:pt idx="11">
                  <c:v>1865750000</c:v>
                </c:pt>
                <c:pt idx="12">
                  <c:v>1634262301.8</c:v>
                </c:pt>
                <c:pt idx="13">
                  <c:v>1275000000</c:v>
                </c:pt>
                <c:pt idx="14">
                  <c:v>285691035</c:v>
                </c:pt>
                <c:pt idx="15">
                  <c:v>119000000</c:v>
                </c:pt>
                <c:pt idx="16">
                  <c:v>68000000</c:v>
                </c:pt>
                <c:pt idx="17">
                  <c:v>60945000</c:v>
                </c:pt>
                <c:pt idx="18">
                  <c:v>34000000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A2-4A1E-8A58-DAFF6A0AC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275919"/>
        <c:axId val="1842263439"/>
      </c:lineChart>
      <c:catAx>
        <c:axId val="184227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263439"/>
        <c:crosses val="autoZero"/>
        <c:auto val="1"/>
        <c:lblAlgn val="ctr"/>
        <c:lblOffset val="100"/>
        <c:noMultiLvlLbl val="0"/>
      </c:catAx>
      <c:valAx>
        <c:axId val="18422634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27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таблица2</c:name>
    <c:fmtId val="2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Количество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период'!$E$25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F6-496C-9862-7B0BB46D83A1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F6-496C-9862-7B0BB46D83A1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chemeClr val="accent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DF6-496C-9862-7B0BB46D83A1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F6-496C-9862-7B0BB46D83A1}"/>
              </c:ext>
            </c:extLst>
          </c:dPt>
          <c:dPt>
            <c:idx val="5"/>
            <c:marker>
              <c:symbol val="circle"/>
              <c:size val="11"/>
              <c:spPr>
                <a:solidFill>
                  <a:schemeClr val="accent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F6-496C-9862-7B0BB46D83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период'!$D$26:$D$42</c:f>
              <c:strCache>
                <c:ptCount val="16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Область Абай</c:v>
                </c:pt>
                <c:pt idx="5">
                  <c:v>Жамбылская область</c:v>
                </c:pt>
                <c:pt idx="6">
                  <c:v>Область Жетiсу</c:v>
                </c:pt>
                <c:pt idx="7">
                  <c:v>Карагандинская область</c:v>
                </c:pt>
                <c:pt idx="8">
                  <c:v>Западно-Казахстанская область</c:v>
                </c:pt>
                <c:pt idx="9">
                  <c:v>Восточно-Казахстанская область</c:v>
                </c:pt>
                <c:pt idx="10">
                  <c:v>Кызылординская область</c:v>
                </c:pt>
                <c:pt idx="11">
                  <c:v>Актюбинская область</c:v>
                </c:pt>
                <c:pt idx="12">
                  <c:v>Алматинская область</c:v>
                </c:pt>
                <c:pt idx="13">
                  <c:v>Туркестанская область</c:v>
                </c:pt>
                <c:pt idx="14">
                  <c:v>Область Улытау</c:v>
                </c:pt>
                <c:pt idx="15">
                  <c:v>Атырауская область</c:v>
                </c:pt>
              </c:strCache>
            </c:strRef>
          </c:cat>
          <c:val>
            <c:numRef>
              <c:f>'Регионы, весь период'!$E$26:$E$42</c:f>
              <c:numCache>
                <c:formatCode>#,##0</c:formatCode>
                <c:ptCount val="16"/>
                <c:pt idx="0">
                  <c:v>321</c:v>
                </c:pt>
                <c:pt idx="1">
                  <c:v>229</c:v>
                </c:pt>
                <c:pt idx="2">
                  <c:v>203</c:v>
                </c:pt>
                <c:pt idx="3">
                  <c:v>152</c:v>
                </c:pt>
                <c:pt idx="4">
                  <c:v>149</c:v>
                </c:pt>
                <c:pt idx="5">
                  <c:v>137</c:v>
                </c:pt>
                <c:pt idx="6">
                  <c:v>133</c:v>
                </c:pt>
                <c:pt idx="7">
                  <c:v>60</c:v>
                </c:pt>
                <c:pt idx="8">
                  <c:v>49</c:v>
                </c:pt>
                <c:pt idx="9">
                  <c:v>48</c:v>
                </c:pt>
                <c:pt idx="10">
                  <c:v>46</c:v>
                </c:pt>
                <c:pt idx="11">
                  <c:v>45</c:v>
                </c:pt>
                <c:pt idx="12">
                  <c:v>25</c:v>
                </c:pt>
                <c:pt idx="13">
                  <c:v>20</c:v>
                </c:pt>
                <c:pt idx="14">
                  <c:v>9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DF6-496C-9862-7B0BB46D83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470815"/>
        <c:axId val="2044487615"/>
      </c:lineChart>
      <c:catAx>
        <c:axId val="204447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487615"/>
        <c:crosses val="autoZero"/>
        <c:auto val="1"/>
        <c:lblAlgn val="ctr"/>
        <c:lblOffset val="100"/>
        <c:noMultiLvlLbl val="0"/>
      </c:catAx>
      <c:valAx>
        <c:axId val="20444876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4447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таблица3</c:name>
    <c:fmtId val="2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Сумма кредита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период'!$E$47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F-42AC-BC05-38294626285F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F-42AC-BC05-38294626285F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F-42AC-BC05-38294626285F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период'!$D$48:$D$64</c:f>
              <c:strCache>
                <c:ptCount val="16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Восточно-Казахстанская область</c:v>
                </c:pt>
                <c:pt idx="5">
                  <c:v>Западно-Казахстанская область</c:v>
                </c:pt>
                <c:pt idx="6">
                  <c:v>Область Абай</c:v>
                </c:pt>
                <c:pt idx="7">
                  <c:v>Карагандинская область</c:v>
                </c:pt>
                <c:pt idx="8">
                  <c:v>Актюбинская область</c:v>
                </c:pt>
                <c:pt idx="9">
                  <c:v>Жамбылская область</c:v>
                </c:pt>
                <c:pt idx="10">
                  <c:v>Кызылординская область</c:v>
                </c:pt>
                <c:pt idx="11">
                  <c:v>Область Жетiсу</c:v>
                </c:pt>
                <c:pt idx="12">
                  <c:v>Туркестанская область</c:v>
                </c:pt>
                <c:pt idx="13">
                  <c:v>Алматинская область</c:v>
                </c:pt>
                <c:pt idx="14">
                  <c:v>Область Улытау</c:v>
                </c:pt>
                <c:pt idx="15">
                  <c:v>Атырауская область</c:v>
                </c:pt>
              </c:strCache>
            </c:strRef>
          </c:cat>
          <c:val>
            <c:numRef>
              <c:f>'Регионы, весь период'!$E$48:$E$64</c:f>
              <c:numCache>
                <c:formatCode>_-* #\ ##0\ _₽_-;\-* #\ ##0\ _₽_-;_-* "-"??\ _₽_-;_-@_-</c:formatCode>
                <c:ptCount val="16"/>
                <c:pt idx="0">
                  <c:v>56362927860</c:v>
                </c:pt>
                <c:pt idx="1">
                  <c:v>54487120000</c:v>
                </c:pt>
                <c:pt idx="2">
                  <c:v>51779500000</c:v>
                </c:pt>
                <c:pt idx="3">
                  <c:v>17803881000</c:v>
                </c:pt>
                <c:pt idx="4">
                  <c:v>16545161100</c:v>
                </c:pt>
                <c:pt idx="5">
                  <c:v>13056928130</c:v>
                </c:pt>
                <c:pt idx="6">
                  <c:v>11592339000</c:v>
                </c:pt>
                <c:pt idx="7">
                  <c:v>7080643000</c:v>
                </c:pt>
                <c:pt idx="8">
                  <c:v>6297598000</c:v>
                </c:pt>
                <c:pt idx="9">
                  <c:v>5394417610</c:v>
                </c:pt>
                <c:pt idx="10">
                  <c:v>5372937000</c:v>
                </c:pt>
                <c:pt idx="11">
                  <c:v>4906855000</c:v>
                </c:pt>
                <c:pt idx="12">
                  <c:v>4198636915</c:v>
                </c:pt>
                <c:pt idx="13">
                  <c:v>3983933932</c:v>
                </c:pt>
                <c:pt idx="14">
                  <c:v>706128550</c:v>
                </c:pt>
                <c:pt idx="15">
                  <c:v>44419220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56F-42AC-BC05-3829462628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517375"/>
        <c:axId val="2044502015"/>
      </c:lineChart>
      <c:catAx>
        <c:axId val="20445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502015"/>
        <c:crosses val="autoZero"/>
        <c:auto val="1"/>
        <c:lblAlgn val="ctr"/>
        <c:lblOffset val="100"/>
        <c:noMultiLvlLbl val="0"/>
      </c:catAx>
      <c:valAx>
        <c:axId val="2044502015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204451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Сумма кредита</a:t>
            </a:r>
          </a:p>
        </c:rich>
      </c:tx>
      <c:layout>
        <c:manualLayout>
          <c:xMode val="edge"/>
          <c:yMode val="edge"/>
          <c:x val="0.44324037135820898"/>
          <c:y val="9.8130841121495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Эльданы)'!$Q$317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7FE-4827-B352-5A60B67DAAA2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7FE-4827-B352-5A60B67DAAA2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7FE-4827-B352-5A60B67DAAA2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Эльданы)'!$P$318:$P$342</c:f>
              <c:strCache>
                <c:ptCount val="24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Социально-предпринимательская корпорация "Солтүстік"</c:v>
                </c:pt>
                <c:pt idx="3">
                  <c:v>Социально-предпринимательская корпорация "Тобол</c:v>
                </c:pt>
                <c:pt idx="4">
                  <c:v>АО "Фридом Банк Казахстан"</c:v>
                </c:pt>
                <c:pt idx="5">
                  <c:v>СПК "Ертіс"</c:v>
                </c:pt>
                <c:pt idx="6">
                  <c:v>СПК "Павлодар"</c:v>
                </c:pt>
                <c:pt idx="7">
                  <c:v>АО "Банк ЦентрКредит"</c:v>
                </c:pt>
                <c:pt idx="8">
                  <c:v>АО "Народный Банк Казахстана"</c:v>
                </c:pt>
                <c:pt idx="9">
                  <c:v>СПК "Aqjaiyq"</c:v>
                </c:pt>
                <c:pt idx="10">
                  <c:v>СПК "Байқоңыр (Байконур)"</c:v>
                </c:pt>
                <c:pt idx="11">
                  <c:v>СПК "Қонаев"</c:v>
                </c:pt>
                <c:pt idx="12">
                  <c:v>Кредитное товарищество "Демеу"</c:v>
                </c:pt>
                <c:pt idx="13">
                  <c:v>АО «Социально-предпринимательская корпорация «Актобе»</c:v>
                </c:pt>
                <c:pt idx="14">
                  <c:v>АО "ForteBank"</c:v>
                </c:pt>
                <c:pt idx="15">
                  <c:v>Кредитное товарищество "Зыряновское"</c:v>
                </c:pt>
                <c:pt idx="16">
                  <c:v>АО «Bereke Bank» (дочерний банк Lesha Bank LLC (Public))</c:v>
                </c:pt>
                <c:pt idx="17">
                  <c:v>Кредитное товарищество "Айтекеби"</c:v>
                </c:pt>
                <c:pt idx="18">
                  <c:v>Кредитное товарищество "Қарлығаш"</c:v>
                </c:pt>
                <c:pt idx="19">
                  <c:v>КТ Жетiсу Агро Кредит</c:v>
                </c:pt>
                <c:pt idx="20">
                  <c:v>КТ "АгроКапитал"</c:v>
                </c:pt>
                <c:pt idx="21">
                  <c:v>Кредитное товарищество "Коргалжын"</c:v>
                </c:pt>
                <c:pt idx="22">
                  <c:v>КТ Хромтау-Агро</c:v>
                </c:pt>
                <c:pt idx="23">
                  <c:v>КТ Ауыл</c:v>
                </c:pt>
              </c:strCache>
            </c:strRef>
          </c:cat>
          <c:val>
            <c:numRef>
              <c:f>'ГФ1 (для Эльданы)'!$Q$318:$Q$342</c:f>
              <c:numCache>
                <c:formatCode>#,##0</c:formatCode>
                <c:ptCount val="24"/>
                <c:pt idx="0">
                  <c:v>262522003316</c:v>
                </c:pt>
                <c:pt idx="1">
                  <c:v>86235700000</c:v>
                </c:pt>
                <c:pt idx="2">
                  <c:v>70915697145</c:v>
                </c:pt>
                <c:pt idx="3">
                  <c:v>61523680000</c:v>
                </c:pt>
                <c:pt idx="4">
                  <c:v>31754890000</c:v>
                </c:pt>
                <c:pt idx="5">
                  <c:v>26624200000</c:v>
                </c:pt>
                <c:pt idx="6">
                  <c:v>21830820970</c:v>
                </c:pt>
                <c:pt idx="7">
                  <c:v>21781034000</c:v>
                </c:pt>
                <c:pt idx="8">
                  <c:v>14026035530</c:v>
                </c:pt>
                <c:pt idx="9">
                  <c:v>8730000000</c:v>
                </c:pt>
                <c:pt idx="10">
                  <c:v>8630800000</c:v>
                </c:pt>
                <c:pt idx="11">
                  <c:v>4800122785</c:v>
                </c:pt>
                <c:pt idx="12">
                  <c:v>4660500000</c:v>
                </c:pt>
                <c:pt idx="13">
                  <c:v>4425850000</c:v>
                </c:pt>
                <c:pt idx="14">
                  <c:v>3145000000</c:v>
                </c:pt>
                <c:pt idx="15">
                  <c:v>1852717700</c:v>
                </c:pt>
                <c:pt idx="16">
                  <c:v>1500000000</c:v>
                </c:pt>
                <c:pt idx="17">
                  <c:v>635000000</c:v>
                </c:pt>
                <c:pt idx="18">
                  <c:v>380000000</c:v>
                </c:pt>
                <c:pt idx="19">
                  <c:v>300000000</c:v>
                </c:pt>
                <c:pt idx="20">
                  <c:v>217400000</c:v>
                </c:pt>
                <c:pt idx="21">
                  <c:v>200000000</c:v>
                </c:pt>
                <c:pt idx="22">
                  <c:v>96000000</c:v>
                </c:pt>
                <c:pt idx="23">
                  <c:v>28000000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25-46F3-AF98-D569969B0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161199"/>
        <c:axId val="1842172239"/>
      </c:lineChart>
      <c:catAx>
        <c:axId val="184216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172239"/>
        <c:crosses val="autoZero"/>
        <c:auto val="1"/>
        <c:lblAlgn val="ctr"/>
        <c:lblOffset val="100"/>
        <c:noMultiLvlLbl val="0"/>
      </c:catAx>
      <c:valAx>
        <c:axId val="184217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16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таблица4</c:name>
    <c:fmtId val="3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Сумма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период'!$E$69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A-4F63-A039-9D275E15B732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A-4F63-A039-9D275E15B732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7A-4F63-A039-9D275E15B732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период'!$D$70:$D$86</c:f>
              <c:strCache>
                <c:ptCount val="16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Восточно-Казахстанская область</c:v>
                </c:pt>
                <c:pt idx="5">
                  <c:v>Западно-Казахстанская область</c:v>
                </c:pt>
                <c:pt idx="6">
                  <c:v>Область Абай</c:v>
                </c:pt>
                <c:pt idx="7">
                  <c:v>Карагандинская область</c:v>
                </c:pt>
                <c:pt idx="8">
                  <c:v>Актюбинская область</c:v>
                </c:pt>
                <c:pt idx="9">
                  <c:v>Жамбылская область</c:v>
                </c:pt>
                <c:pt idx="10">
                  <c:v>Кызылординская область</c:v>
                </c:pt>
                <c:pt idx="11">
                  <c:v>Область Жетiсу</c:v>
                </c:pt>
                <c:pt idx="12">
                  <c:v>Туркестанская область</c:v>
                </c:pt>
                <c:pt idx="13">
                  <c:v>Алматинская область</c:v>
                </c:pt>
                <c:pt idx="14">
                  <c:v>Область Улытау</c:v>
                </c:pt>
                <c:pt idx="15">
                  <c:v>Атырауская область</c:v>
                </c:pt>
              </c:strCache>
            </c:strRef>
          </c:cat>
          <c:val>
            <c:numRef>
              <c:f>'Регионы, весь период'!$E$70:$E$86</c:f>
              <c:numCache>
                <c:formatCode>_-* #\ ##0\ _₽_-;\-* #\ ##0\ _₽_-;_-* "-"??\ _₽_-;_-@_-</c:formatCode>
                <c:ptCount val="16"/>
                <c:pt idx="0">
                  <c:v>47908488681</c:v>
                </c:pt>
                <c:pt idx="1">
                  <c:v>46314052000</c:v>
                </c:pt>
                <c:pt idx="2">
                  <c:v>44010575000</c:v>
                </c:pt>
                <c:pt idx="3">
                  <c:v>15133298850</c:v>
                </c:pt>
                <c:pt idx="4">
                  <c:v>14063386935</c:v>
                </c:pt>
                <c:pt idx="5">
                  <c:v>11098388910</c:v>
                </c:pt>
                <c:pt idx="6">
                  <c:v>9853488150</c:v>
                </c:pt>
                <c:pt idx="7">
                  <c:v>6018546550</c:v>
                </c:pt>
                <c:pt idx="8">
                  <c:v>5352958300</c:v>
                </c:pt>
                <c:pt idx="9">
                  <c:v>4585254968.5</c:v>
                </c:pt>
                <c:pt idx="10">
                  <c:v>4566996450</c:v>
                </c:pt>
                <c:pt idx="11">
                  <c:v>4170826750</c:v>
                </c:pt>
                <c:pt idx="12">
                  <c:v>3568841377.75</c:v>
                </c:pt>
                <c:pt idx="13">
                  <c:v>3386343841.8000002</c:v>
                </c:pt>
                <c:pt idx="14">
                  <c:v>600209267.5</c:v>
                </c:pt>
                <c:pt idx="15">
                  <c:v>37756337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7A-4F63-A039-9D275E15B7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490015"/>
        <c:axId val="2044476575"/>
      </c:lineChart>
      <c:catAx>
        <c:axId val="20444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476575"/>
        <c:crosses val="autoZero"/>
        <c:auto val="1"/>
        <c:lblAlgn val="ctr"/>
        <c:lblOffset val="100"/>
        <c:noMultiLvlLbl val="0"/>
      </c:catAx>
      <c:valAx>
        <c:axId val="2044476575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204449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Количество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Эльданы)'!$AD$104</c:f>
              <c:strCache>
                <c:ptCount val="1"/>
                <c:pt idx="0">
                  <c:v>Количество по полю Свод субъектность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8C-4C75-94EB-B96D72F38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F3-4055-94A4-A7669A83D4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Эльданы)'!$AC$105:$AC$108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Эльданы)'!$AD$105:$AD$108</c:f>
              <c:numCache>
                <c:formatCode>#,##0</c:formatCode>
                <c:ptCount val="3"/>
                <c:pt idx="0">
                  <c:v>1456</c:v>
                </c:pt>
                <c:pt idx="1">
                  <c:v>154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9-4A28-9B48-CC87B47DD9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9978031"/>
        <c:axId val="1299978511"/>
      </c:barChart>
      <c:lineChart>
        <c:grouping val="standard"/>
        <c:varyColors val="0"/>
        <c:ser>
          <c:idx val="1"/>
          <c:order val="1"/>
          <c:tx>
            <c:strRef>
              <c:f>'ГФ1 (для Эльданы)'!$AE$104</c:f>
              <c:strCache>
                <c:ptCount val="1"/>
                <c:pt idx="0">
                  <c:v>Количество по полю Свод субъектность2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Эльданы)'!$AC$105:$AC$108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Эльданы)'!$AE$105:$AE$108</c:f>
              <c:numCache>
                <c:formatCode>0.0%</c:formatCode>
                <c:ptCount val="3"/>
                <c:pt idx="0">
                  <c:v>0.8948985863552551</c:v>
                </c:pt>
                <c:pt idx="1">
                  <c:v>9.4652735095267365E-2</c:v>
                </c:pt>
                <c:pt idx="2">
                  <c:v>1.0448678549477565E-2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59-4A28-9B48-CC87B47DD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978031"/>
        <c:axId val="1299978511"/>
      </c:lineChart>
      <c:catAx>
        <c:axId val="129997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9978511"/>
        <c:crosses val="autoZero"/>
        <c:auto val="1"/>
        <c:lblAlgn val="ctr"/>
        <c:lblOffset val="100"/>
        <c:noMultiLvlLbl val="0"/>
      </c:catAx>
      <c:valAx>
        <c:axId val="12999785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9978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Сумма кредита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Эльданы)'!$AG$109</c:f>
              <c:strCache>
                <c:ptCount val="1"/>
                <c:pt idx="0">
                  <c:v>Сумма по полю Сумма кредита</c:v>
                </c:pt>
              </c:strCache>
            </c:strRef>
          </c:tx>
          <c:spPr>
            <a:solidFill>
              <a:srgbClr val="0067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47D-4842-8394-6627DE52AC82}"/>
              </c:ext>
            </c:extLst>
          </c:dPt>
          <c:dPt>
            <c:idx val="1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D-4842-8394-6627DE52AC82}"/>
              </c:ext>
            </c:extLst>
          </c:dPt>
          <c:dPt>
            <c:idx val="2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7D-4842-8394-6627DE52AC82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Эльданы)'!$AF$110:$AF$113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Эльданы)'!$AG$110:$AG$113</c:f>
              <c:numCache>
                <c:formatCode>#,##0</c:formatCode>
                <c:ptCount val="3"/>
                <c:pt idx="0">
                  <c:v>146067311183</c:v>
                </c:pt>
                <c:pt idx="1">
                  <c:v>97517903530</c:v>
                </c:pt>
                <c:pt idx="2">
                  <c:v>16028211604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1-4E17-B615-BE16816B3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5760815"/>
        <c:axId val="965744495"/>
      </c:barChart>
      <c:lineChart>
        <c:grouping val="standard"/>
        <c:varyColors val="0"/>
        <c:ser>
          <c:idx val="1"/>
          <c:order val="1"/>
          <c:tx>
            <c:strRef>
              <c:f>'ГФ1 (для Эльданы)'!$AH$109</c:f>
              <c:strCache>
                <c:ptCount val="1"/>
                <c:pt idx="0">
                  <c:v>Сумма по полю Сумма кредита2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Эльданы)'!$AF$110:$AF$113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Эльданы)'!$AH$110:$AH$113</c:f>
              <c:numCache>
                <c:formatCode>0.0%</c:formatCode>
                <c:ptCount val="3"/>
                <c:pt idx="0">
                  <c:v>0.56263388706501283</c:v>
                </c:pt>
                <c:pt idx="1">
                  <c:v>0.37562735068611641</c:v>
                </c:pt>
                <c:pt idx="2">
                  <c:v>6.1738762248870795E-2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541-4E17-B615-BE16816B3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76175"/>
        <c:axId val="965778095"/>
      </c:lineChart>
      <c:catAx>
        <c:axId val="9657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44495"/>
        <c:crosses val="autoZero"/>
        <c:auto val="1"/>
        <c:lblAlgn val="ctr"/>
        <c:lblOffset val="100"/>
        <c:noMultiLvlLbl val="0"/>
      </c:catAx>
      <c:valAx>
        <c:axId val="96574449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60815"/>
        <c:crosses val="autoZero"/>
        <c:crossBetween val="between"/>
      </c:valAx>
      <c:valAx>
        <c:axId val="96577809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76175"/>
        <c:crosses val="max"/>
        <c:crossBetween val="between"/>
      </c:valAx>
      <c:catAx>
        <c:axId val="96577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780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таблица9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Сумма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Эльданы)'!$AJ$114</c:f>
              <c:strCache>
                <c:ptCount val="1"/>
                <c:pt idx="0">
                  <c:v>Сумма по полю Сумма гарантии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C13-4961-8835-E6838B5FFB0D}"/>
              </c:ext>
            </c:extLst>
          </c:dPt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13-4961-8835-E6838B5FFB0D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13-4961-8835-E6838B5FFB0D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Эльданы)'!$AI$115:$AI$118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Эльданы)'!$AJ$115:$AJ$118</c:f>
              <c:numCache>
                <c:formatCode>#,##0</c:formatCode>
                <c:ptCount val="3"/>
                <c:pt idx="0">
                  <c:v>124155214505.55</c:v>
                </c:pt>
                <c:pt idx="1">
                  <c:v>82890218000</c:v>
                </c:pt>
                <c:pt idx="2">
                  <c:v>13623979863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F-4FF3-84E6-498B8E94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358831"/>
        <c:axId val="303361711"/>
      </c:barChart>
      <c:lineChart>
        <c:grouping val="standard"/>
        <c:varyColors val="0"/>
        <c:ser>
          <c:idx val="1"/>
          <c:order val="1"/>
          <c:tx>
            <c:strRef>
              <c:f>'ГФ1 (для Эльданы)'!$AK$114</c:f>
              <c:strCache>
                <c:ptCount val="1"/>
                <c:pt idx="0">
                  <c:v>Сумма по полю Сумма гарантии2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Эльданы)'!$AI$115:$AI$118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Эльданы)'!$AK$115:$AK$118</c:f>
              <c:numCache>
                <c:formatCode>0.0%</c:formatCode>
                <c:ptCount val="3"/>
                <c:pt idx="0">
                  <c:v>0.56262992307331094</c:v>
                </c:pt>
                <c:pt idx="1">
                  <c:v>0.37563075512052069</c:v>
                </c:pt>
                <c:pt idx="2">
                  <c:v>6.1739321806168465E-2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F-4FF3-84E6-498B8E94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89135"/>
        <c:axId val="965788175"/>
      </c:lineChart>
      <c:catAx>
        <c:axId val="30335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03361711"/>
        <c:crosses val="autoZero"/>
        <c:auto val="1"/>
        <c:lblAlgn val="ctr"/>
        <c:lblOffset val="100"/>
        <c:noMultiLvlLbl val="0"/>
      </c:catAx>
      <c:valAx>
        <c:axId val="3033617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03358831"/>
        <c:crosses val="autoZero"/>
        <c:crossBetween val="between"/>
      </c:valAx>
      <c:valAx>
        <c:axId val="96578817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89135"/>
        <c:crosses val="max"/>
        <c:crossBetween val="between"/>
      </c:valAx>
      <c:catAx>
        <c:axId val="965789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88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таблица10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Эльданы)'!$AM$119</c:f>
              <c:strCache>
                <c:ptCount val="1"/>
                <c:pt idx="0">
                  <c:v>Количество по полю Свод цель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C4-40A1-A0F3-6D50F89B6F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Эльданы)'!$AL$120:$AL$122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Эльданы)'!$AM$120:$AM$122</c:f>
              <c:numCache>
                <c:formatCode>#,##0</c:formatCode>
                <c:ptCount val="2"/>
                <c:pt idx="0">
                  <c:v>1626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9-4BF4-9582-C3A7B85BD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5780495"/>
        <c:axId val="965774735"/>
      </c:barChart>
      <c:lineChart>
        <c:grouping val="standard"/>
        <c:varyColors val="0"/>
        <c:ser>
          <c:idx val="1"/>
          <c:order val="1"/>
          <c:tx>
            <c:strRef>
              <c:f>'ГФ1 (для Эльданы)'!$AN$119</c:f>
              <c:strCache>
                <c:ptCount val="1"/>
                <c:pt idx="0">
                  <c:v>Количество по полю Свод цель2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Эльданы)'!$AL$120:$AL$122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Эльданы)'!$AN$120:$AN$122</c:f>
              <c:numCache>
                <c:formatCode>0.0%</c:formatCode>
                <c:ptCount val="2"/>
                <c:pt idx="0">
                  <c:v>0.99938537185003073</c:v>
                </c:pt>
                <c:pt idx="1">
                  <c:v>6.1462814996926854E-4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9-4BF4-9582-C3A7B85BD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92975"/>
        <c:axId val="965792495"/>
      </c:lineChart>
      <c:catAx>
        <c:axId val="96578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74735"/>
        <c:crosses val="autoZero"/>
        <c:auto val="1"/>
        <c:lblAlgn val="ctr"/>
        <c:lblOffset val="100"/>
        <c:noMultiLvlLbl val="0"/>
      </c:catAx>
      <c:valAx>
        <c:axId val="96577473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80495"/>
        <c:crosses val="autoZero"/>
        <c:crossBetween val="between"/>
      </c:valAx>
      <c:valAx>
        <c:axId val="96579249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92975"/>
        <c:crosses val="max"/>
        <c:crossBetween val="between"/>
      </c:valAx>
      <c:catAx>
        <c:axId val="9657929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92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Эльданы)'!$AP$125</c:f>
              <c:strCache>
                <c:ptCount val="1"/>
                <c:pt idx="0">
                  <c:v>Сумма по полю Сумма кредита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EC-4FCA-B127-641A55D7FDCE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Эльданы)'!$AO$126:$AO$128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Эльданы)'!$AP$126:$AP$128</c:f>
              <c:numCache>
                <c:formatCode>#,##0</c:formatCode>
                <c:ptCount val="2"/>
                <c:pt idx="0">
                  <c:v>259543426317</c:v>
                </c:pt>
                <c:pt idx="1">
                  <c:v>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1-4C71-9DD9-79BCF7014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55087"/>
        <c:axId val="964851247"/>
      </c:barChart>
      <c:lineChart>
        <c:grouping val="standard"/>
        <c:varyColors val="0"/>
        <c:ser>
          <c:idx val="1"/>
          <c:order val="1"/>
          <c:tx>
            <c:strRef>
              <c:f>'ГФ1 (для Эльданы)'!$AQ$125</c:f>
              <c:strCache>
                <c:ptCount val="1"/>
                <c:pt idx="0">
                  <c:v>Сумма по полю Сумма кредита2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Эльданы)'!$AO$126:$AO$128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Эльданы)'!$AQ$126:$AQ$128</c:f>
              <c:numCache>
                <c:formatCode>0.0%</c:formatCode>
                <c:ptCount val="2"/>
                <c:pt idx="0">
                  <c:v>0.9997303683365184</c:v>
                </c:pt>
                <c:pt idx="1">
                  <c:v>2.6963166348155956E-4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01-4C71-9DD9-79BCF7014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48847"/>
        <c:axId val="964858927"/>
      </c:lineChart>
      <c:catAx>
        <c:axId val="96485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51247"/>
        <c:crosses val="autoZero"/>
        <c:auto val="1"/>
        <c:lblAlgn val="ctr"/>
        <c:lblOffset val="100"/>
        <c:noMultiLvlLbl val="0"/>
      </c:catAx>
      <c:valAx>
        <c:axId val="964851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55087"/>
        <c:crosses val="autoZero"/>
        <c:crossBetween val="between"/>
      </c:valAx>
      <c:valAx>
        <c:axId val="96485892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48847"/>
        <c:crosses val="max"/>
        <c:crossBetween val="between"/>
      </c:valAx>
      <c:catAx>
        <c:axId val="964848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589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Эльданы)'!$AS$131</c:f>
              <c:strCache>
                <c:ptCount val="1"/>
                <c:pt idx="0">
                  <c:v>Сумма по полю Сумма гарантии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69-4D74-9EA5-DA34F89D4B17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Эльданы)'!$AR$132:$AR$134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Эльданы)'!$AS$132:$AS$134</c:f>
              <c:numCache>
                <c:formatCode>#,##0</c:formatCode>
                <c:ptCount val="2"/>
                <c:pt idx="0">
                  <c:v>220609912368.54999</c:v>
                </c:pt>
                <c:pt idx="1">
                  <c:v>59500000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A39-B0FF-ECE024B29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60367"/>
        <c:axId val="964860847"/>
      </c:barChart>
      <c:lineChart>
        <c:grouping val="standard"/>
        <c:varyColors val="0"/>
        <c:ser>
          <c:idx val="1"/>
          <c:order val="1"/>
          <c:tx>
            <c:strRef>
              <c:f>'ГФ1 (для Эльданы)'!$AT$131</c:f>
              <c:strCache>
                <c:ptCount val="1"/>
                <c:pt idx="0">
                  <c:v>Сумма по полю Сумма гарантии2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Эльданы)'!$AR$132:$AR$134</c:f>
              <c:strCache>
                <c:ptCount val="2"/>
                <c:pt idx="0">
                  <c:v>ПОС</c:v>
                </c:pt>
                <c:pt idx="1">
                  <c:v>смеш. вид</c:v>
                </c:pt>
              </c:strCache>
            </c:strRef>
          </c:cat>
          <c:val>
            <c:numRef>
              <c:f>'ГФ1 (для Эльданы)'!$AT$132:$AT$134</c:f>
              <c:numCache>
                <c:formatCode>0.0%</c:formatCode>
                <c:ptCount val="2"/>
                <c:pt idx="0">
                  <c:v>0.99973036589275621</c:v>
                </c:pt>
                <c:pt idx="1">
                  <c:v>2.6963410724376404E-4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B-4A39-B0FF-ECE024B29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88687"/>
        <c:axId val="964882447"/>
      </c:lineChart>
      <c:catAx>
        <c:axId val="96486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0847"/>
        <c:crosses val="autoZero"/>
        <c:auto val="1"/>
        <c:lblAlgn val="ctr"/>
        <c:lblOffset val="100"/>
        <c:noMultiLvlLbl val="0"/>
      </c:catAx>
      <c:valAx>
        <c:axId val="9648608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0367"/>
        <c:crosses val="autoZero"/>
        <c:crossBetween val="between"/>
      </c:valAx>
      <c:valAx>
        <c:axId val="96488244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88687"/>
        <c:crosses val="max"/>
        <c:crossBetween val="between"/>
      </c:valAx>
      <c:catAx>
        <c:axId val="9648886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8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Ставка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Эльданы)'!$AV$137</c:f>
              <c:strCache>
                <c:ptCount val="1"/>
                <c:pt idx="0">
                  <c:v>Сумма кредита   </c:v>
                </c:pt>
              </c:strCache>
            </c:strRef>
          </c:tx>
          <c:spPr>
            <a:solidFill>
              <a:srgbClr val="0067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28-40C4-8348-9478EE08FB51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Эльданы)'!$AU$138:$AU$141</c:f>
              <c:strCache>
                <c:ptCount val="3"/>
                <c:pt idx="0">
                  <c:v>до 6%</c:v>
                </c:pt>
                <c:pt idx="1">
                  <c:v>Свыше 19 %</c:v>
                </c:pt>
                <c:pt idx="2">
                  <c:v>7-12 %</c:v>
                </c:pt>
              </c:strCache>
            </c:strRef>
          </c:cat>
          <c:val>
            <c:numRef>
              <c:f>'ГФ1 (для Эльданы)'!$AV$138:$AV$141</c:f>
              <c:numCache>
                <c:formatCode>#,##0</c:formatCode>
                <c:ptCount val="3"/>
                <c:pt idx="0">
                  <c:v>253990390787</c:v>
                </c:pt>
                <c:pt idx="1">
                  <c:v>5603035530</c:v>
                </c:pt>
                <c:pt idx="2">
                  <c:v>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E-461C-B4FC-C011D8848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66607"/>
        <c:axId val="964867087"/>
      </c:barChart>
      <c:lineChart>
        <c:grouping val="standard"/>
        <c:varyColors val="0"/>
        <c:ser>
          <c:idx val="1"/>
          <c:order val="1"/>
          <c:tx>
            <c:strRef>
              <c:f>'ГФ1 (для Эльданы)'!$AW$137</c:f>
              <c:strCache>
                <c:ptCount val="1"/>
                <c:pt idx="0">
                  <c:v>Доля по сумме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Эльданы)'!$AU$138:$AU$141</c:f>
              <c:strCache>
                <c:ptCount val="3"/>
                <c:pt idx="0">
                  <c:v>до 6%</c:v>
                </c:pt>
                <c:pt idx="1">
                  <c:v>Свыше 19 %</c:v>
                </c:pt>
                <c:pt idx="2">
                  <c:v>7-12 %</c:v>
                </c:pt>
              </c:strCache>
            </c:strRef>
          </c:cat>
          <c:val>
            <c:numRef>
              <c:f>'ГФ1 (для Эльданы)'!$AW$138:$AW$141</c:f>
              <c:numCache>
                <c:formatCode>0.0%</c:formatCode>
                <c:ptCount val="3"/>
                <c:pt idx="0">
                  <c:v>0.97834073680328837</c:v>
                </c:pt>
                <c:pt idx="1">
                  <c:v>2.1582225578574022E-2</c:v>
                </c:pt>
                <c:pt idx="2">
                  <c:v>7.7037618137588439E-5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DE-461C-B4FC-C011D8848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877167"/>
        <c:axId val="964881487"/>
      </c:lineChart>
      <c:catAx>
        <c:axId val="96486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7087"/>
        <c:crosses val="autoZero"/>
        <c:auto val="1"/>
        <c:lblAlgn val="ctr"/>
        <c:lblOffset val="100"/>
        <c:noMultiLvlLbl val="0"/>
      </c:catAx>
      <c:valAx>
        <c:axId val="9648670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66607"/>
        <c:crosses val="autoZero"/>
        <c:crossBetween val="between"/>
      </c:valAx>
      <c:valAx>
        <c:axId val="96488148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77167"/>
        <c:crosses val="max"/>
        <c:crossBetween val="between"/>
      </c:valAx>
      <c:catAx>
        <c:axId val="9648771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881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Срок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Эльданы)'!$AY$144</c:f>
              <c:strCache>
                <c:ptCount val="1"/>
                <c:pt idx="0">
                  <c:v>Сумма кредита    </c:v>
                </c:pt>
              </c:strCache>
            </c:strRef>
          </c:tx>
          <c:spPr>
            <a:solidFill>
              <a:srgbClr val="0067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7A-4AFF-A4C4-9F14A377DDC4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Эльданы)'!$AX$145:$AX$147</c:f>
              <c:strCache>
                <c:ptCount val="2"/>
                <c:pt idx="0">
                  <c:v>13-36 мес.</c:v>
                </c:pt>
                <c:pt idx="1">
                  <c:v>до 12 мес.</c:v>
                </c:pt>
              </c:strCache>
            </c:strRef>
          </c:cat>
          <c:val>
            <c:numRef>
              <c:f>'ГФ1 (для Эльданы)'!$AY$145:$AY$147</c:f>
              <c:numCache>
                <c:formatCode>#,##0</c:formatCode>
                <c:ptCount val="2"/>
                <c:pt idx="0">
                  <c:v>235134565757</c:v>
                </c:pt>
                <c:pt idx="1">
                  <c:v>24478860560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9-48A4-AC2D-7DAF7B73A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4892047"/>
        <c:axId val="964879087"/>
      </c:barChart>
      <c:lineChart>
        <c:grouping val="standard"/>
        <c:varyColors val="0"/>
        <c:ser>
          <c:idx val="1"/>
          <c:order val="1"/>
          <c:tx>
            <c:strRef>
              <c:f>'ГФ1 (для Эльданы)'!$AZ$144</c:f>
              <c:strCache>
                <c:ptCount val="1"/>
                <c:pt idx="0">
                  <c:v>Доля по сумме   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Эльданы)'!$AX$145:$AX$147</c:f>
              <c:strCache>
                <c:ptCount val="2"/>
                <c:pt idx="0">
                  <c:v>13-36 мес.</c:v>
                </c:pt>
                <c:pt idx="1">
                  <c:v>до 12 мес.</c:v>
                </c:pt>
              </c:strCache>
            </c:strRef>
          </c:cat>
          <c:val>
            <c:numRef>
              <c:f>'ГФ1 (для Эльданы)'!$AZ$145:$AZ$147</c:f>
              <c:numCache>
                <c:formatCode>0.0%</c:formatCode>
                <c:ptCount val="2"/>
                <c:pt idx="0">
                  <c:v>0.90571034438677223</c:v>
                </c:pt>
                <c:pt idx="1">
                  <c:v>9.4289655613227719E-2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9-48A4-AC2D-7DAF7B73A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918927"/>
        <c:axId val="964915567"/>
      </c:lineChart>
      <c:catAx>
        <c:axId val="96489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79087"/>
        <c:crosses val="autoZero"/>
        <c:auto val="1"/>
        <c:lblAlgn val="ctr"/>
        <c:lblOffset val="100"/>
        <c:noMultiLvlLbl val="0"/>
      </c:catAx>
      <c:valAx>
        <c:axId val="9648790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892047"/>
        <c:crosses val="autoZero"/>
        <c:crossBetween val="between"/>
      </c:valAx>
      <c:valAx>
        <c:axId val="964915567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4918927"/>
        <c:crosses val="max"/>
        <c:crossBetween val="between"/>
      </c:valAx>
      <c:catAx>
        <c:axId val="9649189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4915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таблица21</c:name>
    <c:fmtId val="15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Сумма гарантии</a:t>
            </a:r>
          </a:p>
        </c:rich>
      </c:tx>
      <c:layout>
        <c:manualLayout>
          <c:xMode val="edge"/>
          <c:yMode val="edge"/>
          <c:x val="0.42951165773055383"/>
          <c:y val="0.1086929133858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'ГФ1 (для Эльданы)'!$O$302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D9D-43BF-B4D9-AC49E6532C03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D9D-43BF-B4D9-AC49E6532C03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D9D-43BF-B4D9-AC49E6532C03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Эльданы)'!$N$303:$N$327</c:f>
              <c:strCache>
                <c:ptCount val="24"/>
                <c:pt idx="0">
                  <c:v>Аграрная кредитная корпорация</c:v>
                </c:pt>
                <c:pt idx="1">
                  <c:v>Социально-предпринимательская корпорация "KOKSHE"</c:v>
                </c:pt>
                <c:pt idx="2">
                  <c:v>Социально-предпринимательская корпорация "Солтүстік"</c:v>
                </c:pt>
                <c:pt idx="3">
                  <c:v>Социально-предпринимательская корпорация "Тобол</c:v>
                </c:pt>
                <c:pt idx="4">
                  <c:v>АО "Фридом Банк Казахстан"</c:v>
                </c:pt>
                <c:pt idx="5">
                  <c:v>СПК "Ертіс"</c:v>
                </c:pt>
                <c:pt idx="6">
                  <c:v>СПК "Павлодар"</c:v>
                </c:pt>
                <c:pt idx="7">
                  <c:v>АО "Банк ЦентрКредит"</c:v>
                </c:pt>
                <c:pt idx="8">
                  <c:v>АО "Народный Банк Казахстана"</c:v>
                </c:pt>
                <c:pt idx="9">
                  <c:v>СПК "Aqjaiyq"</c:v>
                </c:pt>
                <c:pt idx="10">
                  <c:v>СПК "Байқоңыр (Байконур)"</c:v>
                </c:pt>
                <c:pt idx="11">
                  <c:v>СПК "Қонаев"</c:v>
                </c:pt>
                <c:pt idx="12">
                  <c:v>Кредитное товарищество "Демеу"</c:v>
                </c:pt>
                <c:pt idx="13">
                  <c:v>АО «Социально-предпринимательская корпорация «Актобе»</c:v>
                </c:pt>
                <c:pt idx="14">
                  <c:v>АО "ForteBank"</c:v>
                </c:pt>
                <c:pt idx="15">
                  <c:v>Кредитное товарищество "Зыряновское"</c:v>
                </c:pt>
                <c:pt idx="16">
                  <c:v>АО «Bereke Bank» (дочерний банк Lesha Bank LLC (Public))</c:v>
                </c:pt>
                <c:pt idx="17">
                  <c:v>Кредитное товарищество "Айтекеби"</c:v>
                </c:pt>
                <c:pt idx="18">
                  <c:v>Кредитное товарищество "Қарлығаш"</c:v>
                </c:pt>
                <c:pt idx="19">
                  <c:v>КТ Жетiсу Агро Кредит</c:v>
                </c:pt>
                <c:pt idx="20">
                  <c:v>КТ "АгроКапитал"</c:v>
                </c:pt>
                <c:pt idx="21">
                  <c:v>Кредитное товарищество "Коргалжын"</c:v>
                </c:pt>
                <c:pt idx="22">
                  <c:v>КТ Хромтау-Агро</c:v>
                </c:pt>
                <c:pt idx="23">
                  <c:v>КТ Ауыл</c:v>
                </c:pt>
              </c:strCache>
            </c:strRef>
          </c:cat>
          <c:val>
            <c:numRef>
              <c:f>'ГФ1 (для Эльданы)'!$O$303:$O$327</c:f>
              <c:numCache>
                <c:formatCode>#,##0</c:formatCode>
                <c:ptCount val="24"/>
                <c:pt idx="0">
                  <c:v>223130322263</c:v>
                </c:pt>
                <c:pt idx="1">
                  <c:v>73300345000</c:v>
                </c:pt>
                <c:pt idx="2">
                  <c:v>60278342573</c:v>
                </c:pt>
                <c:pt idx="3">
                  <c:v>52295128000</c:v>
                </c:pt>
                <c:pt idx="4">
                  <c:v>26991656500</c:v>
                </c:pt>
                <c:pt idx="5">
                  <c:v>22630570000</c:v>
                </c:pt>
                <c:pt idx="6">
                  <c:v>18556197823.799999</c:v>
                </c:pt>
                <c:pt idx="7">
                  <c:v>18511878900</c:v>
                </c:pt>
                <c:pt idx="8">
                  <c:v>11922130200</c:v>
                </c:pt>
                <c:pt idx="9">
                  <c:v>7420500000</c:v>
                </c:pt>
                <c:pt idx="10">
                  <c:v>7336180000</c:v>
                </c:pt>
                <c:pt idx="11">
                  <c:v>4080104366</c:v>
                </c:pt>
                <c:pt idx="12">
                  <c:v>3961425000</c:v>
                </c:pt>
                <c:pt idx="13">
                  <c:v>3761972500</c:v>
                </c:pt>
                <c:pt idx="14">
                  <c:v>2673250000</c:v>
                </c:pt>
                <c:pt idx="15">
                  <c:v>1574810045</c:v>
                </c:pt>
                <c:pt idx="16">
                  <c:v>1275000000</c:v>
                </c:pt>
                <c:pt idx="17">
                  <c:v>539750000</c:v>
                </c:pt>
                <c:pt idx="18">
                  <c:v>323000000</c:v>
                </c:pt>
                <c:pt idx="19">
                  <c:v>255000000</c:v>
                </c:pt>
                <c:pt idx="20">
                  <c:v>184790000</c:v>
                </c:pt>
                <c:pt idx="21">
                  <c:v>170000000</c:v>
                </c:pt>
                <c:pt idx="22">
                  <c:v>81600000</c:v>
                </c:pt>
                <c:pt idx="23">
                  <c:v>23800000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A2-4A1E-8A58-DAFF6A0AC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rgbClr val="8F94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842275919"/>
        <c:axId val="1842263439"/>
      </c:lineChart>
      <c:catAx>
        <c:axId val="184227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42263439"/>
        <c:crosses val="autoZero"/>
        <c:auto val="1"/>
        <c:lblAlgn val="ctr"/>
        <c:lblOffset val="100"/>
        <c:noMultiLvlLbl val="0"/>
      </c:catAx>
      <c:valAx>
        <c:axId val="18422634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227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таблица2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Количество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период'!$C$25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C-4C6A-ABE5-488FAAF24A34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C-4C6A-ABE5-488FAAF24A34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chemeClr val="accent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C0C-4C6A-ABE5-488FAAF24A34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0C-4C6A-ABE5-488FAAF24A34}"/>
              </c:ext>
            </c:extLst>
          </c:dPt>
          <c:dPt>
            <c:idx val="5"/>
            <c:marker>
              <c:symbol val="circle"/>
              <c:size val="11"/>
              <c:spPr>
                <a:solidFill>
                  <a:schemeClr val="accent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0C-4C6A-ABE5-488FAAF24A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период'!$B$26:$B$44</c:f>
              <c:strCache>
                <c:ptCount val="18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Область Абай</c:v>
                </c:pt>
                <c:pt idx="5">
                  <c:v>Жамбылская область</c:v>
                </c:pt>
                <c:pt idx="6">
                  <c:v>Область Жетiсу</c:v>
                </c:pt>
                <c:pt idx="7">
                  <c:v>Кызылординская область</c:v>
                </c:pt>
                <c:pt idx="8">
                  <c:v>Карагандинская область</c:v>
                </c:pt>
                <c:pt idx="9">
                  <c:v>Восточно-Казахстанская область</c:v>
                </c:pt>
                <c:pt idx="10">
                  <c:v>Западно-Казахстанская область</c:v>
                </c:pt>
                <c:pt idx="11">
                  <c:v>Актюбинская область</c:v>
                </c:pt>
                <c:pt idx="12">
                  <c:v>Алматинская область</c:v>
                </c:pt>
                <c:pt idx="13">
                  <c:v>Туркестанская область</c:v>
                </c:pt>
                <c:pt idx="14">
                  <c:v>Область Улытау</c:v>
                </c:pt>
                <c:pt idx="15">
                  <c:v>г.Астана</c:v>
                </c:pt>
                <c:pt idx="16">
                  <c:v>Атырауская область</c:v>
                </c:pt>
                <c:pt idx="17">
                  <c:v>г.Алматы</c:v>
                </c:pt>
              </c:strCache>
            </c:strRef>
          </c:cat>
          <c:val>
            <c:numRef>
              <c:f>'Регионы, весь период'!$C$26:$C$44</c:f>
              <c:numCache>
                <c:formatCode>#,##0</c:formatCode>
                <c:ptCount val="18"/>
                <c:pt idx="0">
                  <c:v>702</c:v>
                </c:pt>
                <c:pt idx="1">
                  <c:v>500</c:v>
                </c:pt>
                <c:pt idx="2">
                  <c:v>462</c:v>
                </c:pt>
                <c:pt idx="3">
                  <c:v>443</c:v>
                </c:pt>
                <c:pt idx="4">
                  <c:v>357</c:v>
                </c:pt>
                <c:pt idx="5">
                  <c:v>305</c:v>
                </c:pt>
                <c:pt idx="6">
                  <c:v>180</c:v>
                </c:pt>
                <c:pt idx="7">
                  <c:v>144</c:v>
                </c:pt>
                <c:pt idx="8">
                  <c:v>137</c:v>
                </c:pt>
                <c:pt idx="9">
                  <c:v>129</c:v>
                </c:pt>
                <c:pt idx="10">
                  <c:v>117</c:v>
                </c:pt>
                <c:pt idx="11">
                  <c:v>82</c:v>
                </c:pt>
                <c:pt idx="12">
                  <c:v>42</c:v>
                </c:pt>
                <c:pt idx="13">
                  <c:v>37</c:v>
                </c:pt>
                <c:pt idx="14">
                  <c:v>20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C0C-4C6A-ABE5-488FAAF24A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470815"/>
        <c:axId val="2044487615"/>
      </c:lineChart>
      <c:catAx>
        <c:axId val="204447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487615"/>
        <c:crosses val="autoZero"/>
        <c:auto val="1"/>
        <c:lblAlgn val="ctr"/>
        <c:lblOffset val="100"/>
        <c:noMultiLvlLbl val="0"/>
      </c:catAx>
      <c:valAx>
        <c:axId val="20444876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4447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таблица3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Сумма кредита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период'!$C$47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C-4220-BFD7-45BD7113DF2D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C-4220-BFD7-45BD7113DF2D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7C-4220-BFD7-45BD7113DF2D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период'!$B$48:$B$66</c:f>
              <c:strCache>
                <c:ptCount val="18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Восточно-Казахстанская область</c:v>
                </c:pt>
                <c:pt idx="5">
                  <c:v>Область Абай</c:v>
                </c:pt>
                <c:pt idx="6">
                  <c:v>Кызылординская область</c:v>
                </c:pt>
                <c:pt idx="7">
                  <c:v>Западно-Казахстанская область</c:v>
                </c:pt>
                <c:pt idx="8">
                  <c:v>Карагандинская область</c:v>
                </c:pt>
                <c:pt idx="9">
                  <c:v>Жамбылская область</c:v>
                </c:pt>
                <c:pt idx="10">
                  <c:v>Актюбинская область</c:v>
                </c:pt>
                <c:pt idx="11">
                  <c:v>Область Жетiсу</c:v>
                </c:pt>
                <c:pt idx="12">
                  <c:v>Туркестанская область</c:v>
                </c:pt>
                <c:pt idx="13">
                  <c:v>Алматинская область</c:v>
                </c:pt>
                <c:pt idx="14">
                  <c:v>Область Улытау</c:v>
                </c:pt>
                <c:pt idx="15">
                  <c:v>г.Астана</c:v>
                </c:pt>
                <c:pt idx="16">
                  <c:v>г.Алматы</c:v>
                </c:pt>
                <c:pt idx="17">
                  <c:v>Атырауская область</c:v>
                </c:pt>
              </c:strCache>
            </c:strRef>
          </c:cat>
          <c:val>
            <c:numRef>
              <c:f>'Регионы, весь период'!$C$48:$C$66</c:f>
              <c:numCache>
                <c:formatCode>_-* #\ ##0\ _₽_-;\-* #\ ##0\ _₽_-;_-* "-"??\ _₽_-;_-@_-</c:formatCode>
                <c:ptCount val="18"/>
                <c:pt idx="0">
                  <c:v>138843470000</c:v>
                </c:pt>
                <c:pt idx="1">
                  <c:v>133886111145</c:v>
                </c:pt>
                <c:pt idx="2">
                  <c:v>109301339920</c:v>
                </c:pt>
                <c:pt idx="3">
                  <c:v>56277962670</c:v>
                </c:pt>
                <c:pt idx="4">
                  <c:v>46200462700</c:v>
                </c:pt>
                <c:pt idx="5">
                  <c:v>31569127802</c:v>
                </c:pt>
                <c:pt idx="6">
                  <c:v>29051574960</c:v>
                </c:pt>
                <c:pt idx="7">
                  <c:v>21605453619</c:v>
                </c:pt>
                <c:pt idx="8">
                  <c:v>20211153430</c:v>
                </c:pt>
                <c:pt idx="9">
                  <c:v>11512990330</c:v>
                </c:pt>
                <c:pt idx="10">
                  <c:v>10297446000</c:v>
                </c:pt>
                <c:pt idx="11">
                  <c:v>8850300000</c:v>
                </c:pt>
                <c:pt idx="12">
                  <c:v>8757316915</c:v>
                </c:pt>
                <c:pt idx="13">
                  <c:v>7835009685</c:v>
                </c:pt>
                <c:pt idx="14">
                  <c:v>1471313050</c:v>
                </c:pt>
                <c:pt idx="15">
                  <c:v>600000000</c:v>
                </c:pt>
                <c:pt idx="16">
                  <c:v>500000000</c:v>
                </c:pt>
                <c:pt idx="17">
                  <c:v>44419220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7C-4220-BFD7-45BD7113DF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517375"/>
        <c:axId val="2044502015"/>
      </c:lineChart>
      <c:catAx>
        <c:axId val="20445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502015"/>
        <c:crosses val="autoZero"/>
        <c:auto val="1"/>
        <c:lblAlgn val="ctr"/>
        <c:lblOffset val="100"/>
        <c:noMultiLvlLbl val="0"/>
      </c:catAx>
      <c:valAx>
        <c:axId val="2044502015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204451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[01.07.2026 г. Отчет по проектам гарантирования в рамках ВПиУР.xlsx]Регионы, весь период!Сводная таблица4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Сумма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chemeClr val="accent1"/>
            </a:solidFill>
            <a:ln w="50800">
              <a:solidFill>
                <a:schemeClr val="bg1"/>
              </a:solidFill>
            </a:ln>
            <a:effectLst/>
          </c:spPr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circle"/>
          <c:size val="11"/>
          <c:spPr>
            <a:solidFill>
              <a:srgbClr val="FFC000"/>
            </a:solidFill>
            <a:ln w="50800">
              <a:solidFill>
                <a:schemeClr val="bg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'Регионы, весь период'!$C$69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A-4E43-BBD1-61568FAA15C4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A-4E43-BBD1-61568FAA15C4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C000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1A-4E43-BBD1-61568FAA15C4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'Регионы, весь период'!$B$70:$B$88</c:f>
              <c:strCache>
                <c:ptCount val="18"/>
                <c:pt idx="0">
                  <c:v>Акмолинская область</c:v>
                </c:pt>
                <c:pt idx="1">
                  <c:v>Северо-Казахстанская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Восточно-Казахстанская область</c:v>
                </c:pt>
                <c:pt idx="5">
                  <c:v>Область Абай</c:v>
                </c:pt>
                <c:pt idx="6">
                  <c:v>Кызылординская область</c:v>
                </c:pt>
                <c:pt idx="7">
                  <c:v>Западно-Казахстанская область</c:v>
                </c:pt>
                <c:pt idx="8">
                  <c:v>Карагандинская область</c:v>
                </c:pt>
                <c:pt idx="9">
                  <c:v>Жамбылская область</c:v>
                </c:pt>
                <c:pt idx="10">
                  <c:v>Актюбинская область</c:v>
                </c:pt>
                <c:pt idx="11">
                  <c:v>Область Жетiсу</c:v>
                </c:pt>
                <c:pt idx="12">
                  <c:v>Туркестанская область</c:v>
                </c:pt>
                <c:pt idx="13">
                  <c:v>Алматинская область</c:v>
                </c:pt>
                <c:pt idx="14">
                  <c:v>Область Улытау</c:v>
                </c:pt>
                <c:pt idx="15">
                  <c:v>г.Астана</c:v>
                </c:pt>
                <c:pt idx="16">
                  <c:v>г.Алматы</c:v>
                </c:pt>
                <c:pt idx="17">
                  <c:v>Атырауская область</c:v>
                </c:pt>
              </c:strCache>
            </c:strRef>
          </c:cat>
          <c:val>
            <c:numRef>
              <c:f>'Регионы, весь период'!$C$70:$C$88</c:f>
              <c:numCache>
                <c:formatCode>_-* #\ ##0\ _₽_-;\-* #\ ##0\ _₽_-;_-* "-"??\ _₽_-;_-@_-</c:formatCode>
                <c:ptCount val="18"/>
                <c:pt idx="0">
                  <c:v>118016949500</c:v>
                </c:pt>
                <c:pt idx="1">
                  <c:v>113803194473</c:v>
                </c:pt>
                <c:pt idx="2">
                  <c:v>92904138932</c:v>
                </c:pt>
                <c:pt idx="3">
                  <c:v>47836268268.800003</c:v>
                </c:pt>
                <c:pt idx="4">
                  <c:v>39257012739.5</c:v>
                </c:pt>
                <c:pt idx="5">
                  <c:v>26833758631.700001</c:v>
                </c:pt>
                <c:pt idx="6">
                  <c:v>24693838716</c:v>
                </c:pt>
                <c:pt idx="7">
                  <c:v>18364635575.049999</c:v>
                </c:pt>
                <c:pt idx="8">
                  <c:v>17179480416</c:v>
                </c:pt>
                <c:pt idx="9">
                  <c:v>9786041780.5</c:v>
                </c:pt>
                <c:pt idx="10">
                  <c:v>8752829100</c:v>
                </c:pt>
                <c:pt idx="11">
                  <c:v>7522755000</c:v>
                </c:pt>
                <c:pt idx="12">
                  <c:v>7443719377.75</c:v>
                </c:pt>
                <c:pt idx="13">
                  <c:v>6659758231</c:v>
                </c:pt>
                <c:pt idx="14">
                  <c:v>1250616092.5</c:v>
                </c:pt>
                <c:pt idx="15">
                  <c:v>510000000</c:v>
                </c:pt>
                <c:pt idx="16">
                  <c:v>425000000</c:v>
                </c:pt>
                <c:pt idx="17">
                  <c:v>37756337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1A-4E43-BBD1-61568FAA15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03200" cap="flat" cmpd="sng" algn="ctr"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044490015"/>
        <c:axId val="2044476575"/>
      </c:lineChart>
      <c:catAx>
        <c:axId val="20444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4476575"/>
        <c:crosses val="autoZero"/>
        <c:auto val="1"/>
        <c:lblAlgn val="ctr"/>
        <c:lblOffset val="100"/>
        <c:noMultiLvlLbl val="0"/>
      </c:catAx>
      <c:valAx>
        <c:axId val="2044476575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204449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Количество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Эльданы)'!$AD$104</c:f>
              <c:strCache>
                <c:ptCount val="1"/>
                <c:pt idx="0">
                  <c:v>Количество по полю Свод субъектность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8C-4C75-94EB-B96D72F38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63-4C82-A522-4F52123CCB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Эльданы)'!$AC$105:$AC$108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Эльданы)'!$AD$105:$AD$108</c:f>
              <c:numCache>
                <c:formatCode>#,##0</c:formatCode>
                <c:ptCount val="3"/>
                <c:pt idx="0">
                  <c:v>3162</c:v>
                </c:pt>
                <c:pt idx="1">
                  <c:v>449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9-4A28-9B48-CC87B47DD9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9978031"/>
        <c:axId val="1299978511"/>
      </c:barChart>
      <c:lineChart>
        <c:grouping val="standard"/>
        <c:varyColors val="0"/>
        <c:ser>
          <c:idx val="1"/>
          <c:order val="1"/>
          <c:tx>
            <c:strRef>
              <c:f>'ГФ1 (для Эльданы)'!$AE$104</c:f>
              <c:strCache>
                <c:ptCount val="1"/>
                <c:pt idx="0">
                  <c:v>Количество по полю Свод субъектность2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Эльданы)'!$AC$105:$AC$108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Эльданы)'!$AE$105:$AE$108</c:f>
              <c:numCache>
                <c:formatCode>0.0%</c:formatCode>
                <c:ptCount val="3"/>
                <c:pt idx="0">
                  <c:v>0.86369844304834742</c:v>
                </c:pt>
                <c:pt idx="1">
                  <c:v>0.12264408631521442</c:v>
                </c:pt>
                <c:pt idx="2">
                  <c:v>1.3657470636438131E-2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59-4A28-9B48-CC87B47DD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978031"/>
        <c:axId val="1299978511"/>
      </c:lineChart>
      <c:catAx>
        <c:axId val="129997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9978511"/>
        <c:crosses val="autoZero"/>
        <c:auto val="1"/>
        <c:lblAlgn val="ctr"/>
        <c:lblOffset val="100"/>
        <c:noMultiLvlLbl val="0"/>
      </c:catAx>
      <c:valAx>
        <c:axId val="12999785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9978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таблица1</c:name>
    <c:fmtId val="8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Сумма кредита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Эльданы)'!$AG$109</c:f>
              <c:strCache>
                <c:ptCount val="1"/>
                <c:pt idx="0">
                  <c:v>Сумма по полю Сумма кредита</c:v>
                </c:pt>
              </c:strCache>
            </c:strRef>
          </c:tx>
          <c:spPr>
            <a:solidFill>
              <a:srgbClr val="0067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47D-4842-8394-6627DE52AC82}"/>
              </c:ext>
            </c:extLst>
          </c:dPt>
          <c:dPt>
            <c:idx val="1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D-4842-8394-6627DE52AC82}"/>
              </c:ext>
            </c:extLst>
          </c:dPt>
          <c:dPt>
            <c:idx val="2"/>
            <c:invertIfNegative val="0"/>
            <c:bubble3D val="0"/>
            <c:spPr>
              <a:solidFill>
                <a:srgbClr val="006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7D-4842-8394-6627DE52AC82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Эльданы)'!$AF$110:$AF$113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Эльданы)'!$AG$110:$AG$113</c:f>
              <c:numCache>
                <c:formatCode>#,##0</c:formatCode>
                <c:ptCount val="3"/>
                <c:pt idx="0">
                  <c:v>341549219039</c:v>
                </c:pt>
                <c:pt idx="1">
                  <c:v>250197357498</c:v>
                </c:pt>
                <c:pt idx="2">
                  <c:v>45068874909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1-4E17-B615-BE16816B3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5760815"/>
        <c:axId val="965744495"/>
      </c:barChart>
      <c:lineChart>
        <c:grouping val="standard"/>
        <c:varyColors val="0"/>
        <c:ser>
          <c:idx val="1"/>
          <c:order val="1"/>
          <c:tx>
            <c:strRef>
              <c:f>'ГФ1 (для Эльданы)'!$AH$109</c:f>
              <c:strCache>
                <c:ptCount val="1"/>
                <c:pt idx="0">
                  <c:v>Сумма по полю Сумма кредита2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Эльданы)'!$AF$110:$AF$113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Эльданы)'!$AH$110:$AH$113</c:f>
              <c:numCache>
                <c:formatCode>0.0%</c:formatCode>
                <c:ptCount val="3"/>
                <c:pt idx="0">
                  <c:v>0.5363394029831613</c:v>
                </c:pt>
                <c:pt idx="1">
                  <c:v>0.392888327269515</c:v>
                </c:pt>
                <c:pt idx="2">
                  <c:v>7.0772269747323646E-2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541-4E17-B615-BE16816B3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76175"/>
        <c:axId val="965778095"/>
      </c:lineChart>
      <c:catAx>
        <c:axId val="9657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44495"/>
        <c:crosses val="autoZero"/>
        <c:auto val="1"/>
        <c:lblAlgn val="ctr"/>
        <c:lblOffset val="100"/>
        <c:noMultiLvlLbl val="0"/>
      </c:catAx>
      <c:valAx>
        <c:axId val="96574449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60815"/>
        <c:crosses val="autoZero"/>
        <c:crossBetween val="between"/>
      </c:valAx>
      <c:valAx>
        <c:axId val="96577809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76175"/>
        <c:crosses val="max"/>
        <c:crossBetween val="between"/>
      </c:valAx>
      <c:catAx>
        <c:axId val="96577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780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[Факты Гарантирования (весь период) — копия (version 1).xlsb.xlsm]ГФ1 (для Эльданы)!Сводная таблица9</c:name>
    <c:fmtId val="9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Сумма гарантии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\ ##0,,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'ГФ1 (для Эльданы)'!$AJ$114</c:f>
              <c:strCache>
                <c:ptCount val="1"/>
                <c:pt idx="0">
                  <c:v>Сумма по полю Сумма гарантии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C13-4961-8835-E6838B5FFB0D}"/>
              </c:ext>
            </c:extLst>
          </c:dPt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13-4961-8835-E6838B5FFB0D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13-4961-8835-E6838B5FFB0D}"/>
              </c:ext>
            </c:extLst>
          </c:dPt>
          <c:dLbls>
            <c:numFmt formatCode="#\ 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Эльданы)'!$AI$115:$AI$118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Эльданы)'!$AJ$115:$AJ$118</c:f>
              <c:numCache>
                <c:formatCode>#,##0</c:formatCode>
                <c:ptCount val="3"/>
                <c:pt idx="0">
                  <c:v>290301576181.05005</c:v>
                </c:pt>
                <c:pt idx="1">
                  <c:v>212667633317.5</c:v>
                </c:pt>
                <c:pt idx="2">
                  <c:v>38308543672.25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F-4FF3-84E6-498B8E94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358831"/>
        <c:axId val="303361711"/>
      </c:barChart>
      <c:lineChart>
        <c:grouping val="standard"/>
        <c:varyColors val="0"/>
        <c:ser>
          <c:idx val="1"/>
          <c:order val="1"/>
          <c:tx>
            <c:strRef>
              <c:f>'ГФ1 (для Эльданы)'!$AK$114</c:f>
              <c:strCache>
                <c:ptCount val="1"/>
                <c:pt idx="0">
                  <c:v>Сумма по полю Сумма гарантии2</c:v>
                </c:pt>
              </c:strCache>
            </c:strRef>
          </c:tx>
          <c:spPr>
            <a:ln w="28575" cap="rnd">
              <a:solidFill>
                <a:srgbClr val="B69A6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'ГФ1 (для Эльданы)'!$AI$115:$AI$118</c:f>
              <c:strCache>
                <c:ptCount val="3"/>
                <c:pt idx="0">
                  <c:v>Микро/малый</c:v>
                </c:pt>
                <c:pt idx="1">
                  <c:v>Средний</c:v>
                </c:pt>
                <c:pt idx="2">
                  <c:v>Крупный</c:v>
                </c:pt>
              </c:strCache>
            </c:strRef>
          </c:cat>
          <c:val>
            <c:numRef>
              <c:f>'ГФ1 (для Эльданы)'!$AK$115:$AK$118</c:f>
              <c:numCache>
                <c:formatCode>0.0%</c:formatCode>
                <c:ptCount val="3"/>
                <c:pt idx="0">
                  <c:v>0.53632645066320594</c:v>
                </c:pt>
                <c:pt idx="1">
                  <c:v>0.3928992685764286</c:v>
                </c:pt>
                <c:pt idx="2">
                  <c:v>7.077428076036546E-2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F-4FF3-84E6-498B8E94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5789135"/>
        <c:axId val="965788175"/>
      </c:lineChart>
      <c:catAx>
        <c:axId val="30335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03361711"/>
        <c:crosses val="autoZero"/>
        <c:auto val="1"/>
        <c:lblAlgn val="ctr"/>
        <c:lblOffset val="100"/>
        <c:noMultiLvlLbl val="0"/>
      </c:catAx>
      <c:valAx>
        <c:axId val="3033617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03358831"/>
        <c:crosses val="autoZero"/>
        <c:crossBetween val="between"/>
      </c:valAx>
      <c:valAx>
        <c:axId val="965788175"/>
        <c:scaling>
          <c:orientation val="minMax"/>
          <c:max val="5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965789135"/>
        <c:crosses val="max"/>
        <c:crossBetween val="between"/>
      </c:valAx>
      <c:catAx>
        <c:axId val="965789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788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K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5F6B-63D3-415F-8E79-C93B8CE70FB8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D0CF-5A01-419E-8EFF-B640D73380E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05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35AF81-F7F3-0F80-9445-28456EEDC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01600" cy="96273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6933B-DA5A-FA58-E048-09228A09E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750" y="3363985"/>
            <a:ext cx="9601200" cy="1955512"/>
          </a:xfrm>
        </p:spPr>
        <p:txBody>
          <a:bodyPr anchor="b">
            <a:normAutofit/>
          </a:bodyPr>
          <a:lstStyle>
            <a:lvl1pPr algn="l">
              <a:defRPr sz="5400" b="1"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kk-KZ" dirty="0"/>
              <a:t>Тема</a:t>
            </a:r>
            <a:br>
              <a:rPr lang="kk-KZ" dirty="0"/>
            </a:br>
            <a:r>
              <a:rPr lang="kk-KZ" dirty="0"/>
              <a:t>презентации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86141-2906-9706-AE65-A25B73DA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750" y="6491639"/>
            <a:ext cx="9601200" cy="2318066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latin typeface="Gotham" pitchFamily="50" charset="0"/>
                <a:cs typeface="Gotham" pitchFamily="50" charset="0"/>
              </a:defRPr>
            </a:lvl1pPr>
            <a:lvl2pPr marL="503969" indent="0" algn="ctr">
              <a:buNone/>
              <a:defRPr sz="2205"/>
            </a:lvl2pPr>
            <a:lvl3pPr marL="1007937" indent="0" algn="ctr">
              <a:buNone/>
              <a:defRPr sz="1984"/>
            </a:lvl3pPr>
            <a:lvl4pPr marL="1511905" indent="0" algn="ctr">
              <a:buNone/>
              <a:defRPr sz="1764"/>
            </a:lvl4pPr>
            <a:lvl5pPr marL="2015873" indent="0" algn="ctr">
              <a:buNone/>
              <a:defRPr sz="1764"/>
            </a:lvl5pPr>
            <a:lvl6pPr marL="2519842" indent="0" algn="ctr">
              <a:buNone/>
              <a:defRPr sz="1764"/>
            </a:lvl6pPr>
            <a:lvl7pPr marL="3023810" indent="0" algn="ctr">
              <a:buNone/>
              <a:defRPr sz="1764"/>
            </a:lvl7pPr>
            <a:lvl8pPr marL="3527778" indent="0" algn="ctr">
              <a:buNone/>
              <a:defRPr sz="1764"/>
            </a:lvl8pPr>
            <a:lvl9pPr marL="4031746" indent="0" algn="ctr">
              <a:buNone/>
              <a:defRPr sz="1764"/>
            </a:lvl9pPr>
          </a:lstStyle>
          <a:p>
            <a:r>
              <a:rPr lang="ru-RU" dirty="0"/>
              <a:t>AO «Фонд развития </a:t>
            </a:r>
          </a:p>
          <a:p>
            <a:r>
              <a:rPr lang="ru-RU" dirty="0"/>
              <a:t>предпринимательства «Даму»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kk-KZ" dirty="0"/>
              <a:t>Ноябрь </a:t>
            </a:r>
            <a:r>
              <a:rPr lang="ru-RU" dirty="0"/>
              <a:t>2025 г.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1757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A81A3-4BC7-C1C3-2F9D-7B996FE6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8624A-017E-D057-F2AA-A4B5B1156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8A83F-2BEC-3E54-F082-F8198F29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42EEA-CC9A-E3D9-B4A0-AA559AAF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2620D-327E-E2A1-C7BD-260ABAEA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9498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48F2FF-9BC6-9535-CBCB-683A84ED9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6" y="511179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5617B1-2811-01D1-30C3-E40E004D6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4" y="511179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ECD09-2A52-361D-E5C7-2105A51A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6E21D-CDFB-769C-2627-50691690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E98C4-D96C-E070-573D-9F3949DD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6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10C9F-A04C-0D1C-18AB-BBBAB09E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7CF60-C7A6-EB43-AAE4-1E3C3931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7E7B3-DD9F-9891-9566-C413DBD8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F1D40-0F71-C875-EFBA-6E65F093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8BAA2-EC8F-5FBD-B93F-387B8175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1582" y="580417"/>
            <a:ext cx="2880360" cy="511175"/>
          </a:xfrm>
        </p:spPr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60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9300-1402-9E03-BE21-DA1B5B8A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5" y="2393636"/>
            <a:ext cx="11041380" cy="3993832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6958A-AA96-671A-D601-7EA900A30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5" y="6425254"/>
            <a:ext cx="11041380" cy="2100261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69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37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0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73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4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10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77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4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6CEBB-2077-666A-945F-969DF0A9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CBBB0-1D65-5655-F3EE-694B0F91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DF232-E8C8-A4C9-F454-8EFA876F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86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62847-F6EE-5EC9-F4D2-77740C07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897E1-9DAE-5942-B5C6-9E7225CBD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1" y="2555876"/>
            <a:ext cx="5440681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65AE4-15E2-AD19-44F6-68EB5397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1" y="2555876"/>
            <a:ext cx="5440681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A6EF4-DB40-2610-0683-99D3A32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6B3A6-3DA6-4DCA-7CB1-9758236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9C95A-90AA-0499-ECFF-15F74264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3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60B3F-5293-10FB-DB8C-EF44C59B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81" y="511179"/>
            <a:ext cx="11041380" cy="18557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B6849-7470-7B1E-8111-F6F7F482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80" y="2353630"/>
            <a:ext cx="5415676" cy="1153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69" indent="0">
              <a:buNone/>
              <a:defRPr sz="2205" b="1"/>
            </a:lvl2pPr>
            <a:lvl3pPr marL="1007937" indent="0">
              <a:buNone/>
              <a:defRPr sz="1984" b="1"/>
            </a:lvl3pPr>
            <a:lvl4pPr marL="1511905" indent="0">
              <a:buNone/>
              <a:defRPr sz="1764" b="1"/>
            </a:lvl4pPr>
            <a:lvl5pPr marL="2015873" indent="0">
              <a:buNone/>
              <a:defRPr sz="1764" b="1"/>
            </a:lvl5pPr>
            <a:lvl6pPr marL="2519842" indent="0">
              <a:buNone/>
              <a:defRPr sz="1764" b="1"/>
            </a:lvl6pPr>
            <a:lvl7pPr marL="3023810" indent="0">
              <a:buNone/>
              <a:defRPr sz="1764" b="1"/>
            </a:lvl7pPr>
            <a:lvl8pPr marL="3527778" indent="0">
              <a:buNone/>
              <a:defRPr sz="1764" b="1"/>
            </a:lvl8pPr>
            <a:lvl9pPr marL="403174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7F7F9-78C0-F8FD-0FF8-96A7BC9E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80" y="3507104"/>
            <a:ext cx="5415676" cy="5158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C69570-300E-E0A9-2945-F40FD5ACF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4" y="2353630"/>
            <a:ext cx="5442347" cy="1153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69" indent="0">
              <a:buNone/>
              <a:defRPr sz="2205" b="1"/>
            </a:lvl2pPr>
            <a:lvl3pPr marL="1007937" indent="0">
              <a:buNone/>
              <a:defRPr sz="1984" b="1"/>
            </a:lvl3pPr>
            <a:lvl4pPr marL="1511905" indent="0">
              <a:buNone/>
              <a:defRPr sz="1764" b="1"/>
            </a:lvl4pPr>
            <a:lvl5pPr marL="2015873" indent="0">
              <a:buNone/>
              <a:defRPr sz="1764" b="1"/>
            </a:lvl5pPr>
            <a:lvl6pPr marL="2519842" indent="0">
              <a:buNone/>
              <a:defRPr sz="1764" b="1"/>
            </a:lvl6pPr>
            <a:lvl7pPr marL="3023810" indent="0">
              <a:buNone/>
              <a:defRPr sz="1764" b="1"/>
            </a:lvl7pPr>
            <a:lvl8pPr marL="3527778" indent="0">
              <a:buNone/>
              <a:defRPr sz="1764" b="1"/>
            </a:lvl8pPr>
            <a:lvl9pPr marL="403174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F1BEED-F38B-4EED-F58A-01098430B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4" y="3507104"/>
            <a:ext cx="5442347" cy="51584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3D2451-4604-C85B-E134-CA337B9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F66333-2AF2-0BBF-36E8-1073102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49F9EF-28FF-B7F3-7849-6456B435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431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42A39-B945-9D76-29DF-1757AA6C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231B93-7DB6-2105-73B2-AAEA24E6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77697D-ED50-C31D-EAC2-A4283E9C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581B9-D1E0-C058-81A2-7ADF9428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492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903225-910D-A6CB-F754-F2D11064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232338-0CEC-B74B-ACA6-EA864FE7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04953B-9375-4FEA-44EC-143300BF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48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A362F-1755-C044-2652-F304E976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F7DB9-80DA-0491-CEF0-86488953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F56AE0-1908-D257-A4B1-240B9905C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64"/>
            </a:lvl1pPr>
            <a:lvl2pPr marL="503969" indent="0">
              <a:buNone/>
              <a:defRPr sz="1543"/>
            </a:lvl2pPr>
            <a:lvl3pPr marL="1007937" indent="0">
              <a:buNone/>
              <a:defRPr sz="1323"/>
            </a:lvl3pPr>
            <a:lvl4pPr marL="1511905" indent="0">
              <a:buNone/>
              <a:defRPr sz="1102"/>
            </a:lvl4pPr>
            <a:lvl5pPr marL="2015873" indent="0">
              <a:buNone/>
              <a:defRPr sz="1102"/>
            </a:lvl5pPr>
            <a:lvl6pPr marL="2519842" indent="0">
              <a:buNone/>
              <a:defRPr sz="1102"/>
            </a:lvl6pPr>
            <a:lvl7pPr marL="3023810" indent="0">
              <a:buNone/>
              <a:defRPr sz="1102"/>
            </a:lvl7pPr>
            <a:lvl8pPr marL="3527778" indent="0">
              <a:buNone/>
              <a:defRPr sz="1102"/>
            </a:lvl8pPr>
            <a:lvl9pPr marL="4031746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041CD-F3B8-F7F2-8AC4-C8188A7F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ACF90-63A1-74D3-BB6C-862D0EE0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390CB-D7A9-2403-405D-D037FDD5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822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2054-0BD4-FB55-4581-2BEEF498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847F-86C5-2ABA-0F0A-55AA4BB56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 marL="0" indent="0">
              <a:buNone/>
              <a:defRPr sz="3527"/>
            </a:lvl1pPr>
            <a:lvl2pPr marL="503969" indent="0">
              <a:buNone/>
              <a:defRPr sz="3086"/>
            </a:lvl2pPr>
            <a:lvl3pPr marL="1007937" indent="0">
              <a:buNone/>
              <a:defRPr sz="2646"/>
            </a:lvl3pPr>
            <a:lvl4pPr marL="1511905" indent="0">
              <a:buNone/>
              <a:defRPr sz="2205"/>
            </a:lvl4pPr>
            <a:lvl5pPr marL="2015873" indent="0">
              <a:buNone/>
              <a:defRPr sz="2205"/>
            </a:lvl5pPr>
            <a:lvl6pPr marL="2519842" indent="0">
              <a:buNone/>
              <a:defRPr sz="2205"/>
            </a:lvl6pPr>
            <a:lvl7pPr marL="3023810" indent="0">
              <a:buNone/>
              <a:defRPr sz="2205"/>
            </a:lvl7pPr>
            <a:lvl8pPr marL="3527778" indent="0">
              <a:buNone/>
              <a:defRPr sz="2205"/>
            </a:lvl8pPr>
            <a:lvl9pPr marL="4031746" indent="0">
              <a:buNone/>
              <a:defRPr sz="2205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A96D0-E26D-C158-312B-53DCF2B7B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64"/>
            </a:lvl1pPr>
            <a:lvl2pPr marL="503969" indent="0">
              <a:buNone/>
              <a:defRPr sz="1543"/>
            </a:lvl2pPr>
            <a:lvl3pPr marL="1007937" indent="0">
              <a:buNone/>
              <a:defRPr sz="1323"/>
            </a:lvl3pPr>
            <a:lvl4pPr marL="1511905" indent="0">
              <a:buNone/>
              <a:defRPr sz="1102"/>
            </a:lvl4pPr>
            <a:lvl5pPr marL="2015873" indent="0">
              <a:buNone/>
              <a:defRPr sz="1102"/>
            </a:lvl5pPr>
            <a:lvl6pPr marL="2519842" indent="0">
              <a:buNone/>
              <a:defRPr sz="1102"/>
            </a:lvl6pPr>
            <a:lvl7pPr marL="3023810" indent="0">
              <a:buNone/>
              <a:defRPr sz="1102"/>
            </a:lvl7pPr>
            <a:lvl8pPr marL="3527778" indent="0">
              <a:buNone/>
              <a:defRPr sz="1102"/>
            </a:lvl8pPr>
            <a:lvl9pPr marL="4031746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6D0BE2-3B42-8517-C9DB-B93A7E76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6D7B-7C13-4150-B960-803C511C13BD}" type="datetimeFigureOut">
              <a:rPr lang="ru-KZ" smtClean="0"/>
              <a:t>01.07.2026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61DC4-54D2-C08A-1F14-EDA9D85F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D9C77C-9932-F217-F149-216314DF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931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2F12A0-8AF0-9E89-1972-BB7C366C6F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7"/>
            <a:ext cx="12801600" cy="96273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D54C-C3CE-8F35-4D7D-7D349456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3" y="511179"/>
            <a:ext cx="11041380" cy="185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1DED9-2A35-A481-F9F8-B710D25A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3" y="2555876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KZ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B3367-8DA0-70BA-70D3-99121964A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66D7B-7C13-4150-B960-803C511C13BD}" type="datetimeFigureOut">
              <a:rPr lang="ru-KZ" smtClean="0"/>
              <a:t>01.07.2026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950CA-FBA3-C339-3A22-5E4B48B96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3" y="8898895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25DD6-C411-44B1-03BA-81E589D3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AF470-B78B-488E-AFFD-3CCF5C458BF8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1324224B-7101-38DD-BC99-DD40D7B4D6F4}"/>
              </a:ext>
            </a:extLst>
          </p:cNvPr>
          <p:cNvSpPr txBox="1">
            <a:spLocks/>
          </p:cNvSpPr>
          <p:nvPr userDrawn="1"/>
        </p:nvSpPr>
        <p:spPr>
          <a:xfrm>
            <a:off x="11524272" y="798531"/>
            <a:ext cx="2880360" cy="511175"/>
          </a:xfrm>
          <a:prstGeom prst="rect">
            <a:avLst/>
          </a:prstGeom>
        </p:spPr>
        <p:txBody>
          <a:bodyPr/>
          <a:lstStyle>
            <a:defPPr>
              <a:defRPr lang="ru-KZ"/>
            </a:defPPr>
            <a:lvl1pPr marL="0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602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202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2804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10404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38005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5607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3207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20809" algn="l" defTabSz="1255202" rtl="0" eaLnBrk="1" latinLnBrk="0" hangingPunct="1">
              <a:defRPr sz="2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F470-B78B-488E-AFFD-3CCF5C458BF8}" type="slidenum">
              <a:rPr lang="ru-KZ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K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37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4" indent="-251984" algn="l" defTabSz="100793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3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1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889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58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27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794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63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31" indent="-251984" algn="l" defTabSz="100793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69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37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05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73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42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10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778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46" algn="l" defTabSz="10079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C7E78D-5359-F102-00FD-907DEDA14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50" y="6107651"/>
            <a:ext cx="9601200" cy="2318066"/>
          </a:xfrm>
        </p:spPr>
        <p:txBody>
          <a:bodyPr/>
          <a:lstStyle/>
          <a:p>
            <a:r>
              <a:rPr lang="ru-RU" dirty="0"/>
              <a:t>Даму қоры" АҚ </a:t>
            </a:r>
          </a:p>
          <a:p>
            <a:r>
              <a:rPr lang="ru-RU" dirty="0"/>
              <a:t>кәсіпкерлікті "Дамыту"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2026 ж.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3904B-B874-E734-DE62-9DEF67CAE032}"/>
              </a:ext>
            </a:extLst>
          </p:cNvPr>
          <p:cNvSpPr txBox="1"/>
          <p:nvPr/>
        </p:nvSpPr>
        <p:spPr>
          <a:xfrm>
            <a:off x="234950" y="3682653"/>
            <a:ext cx="7200900" cy="1765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01.07.2026 жылға арналған "Көктемгі егіс және егін жинау жұмыстары" бағдарламасы бойынша ақпарат</a:t>
            </a:r>
            <a:br>
              <a:rPr lang="ru-RU" sz="2800" b="1" dirty="0"/>
            </a:b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13057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C45042D-1095-3720-8C8A-382ABC72595C}"/>
              </a:ext>
            </a:extLst>
          </p:cNvPr>
          <p:cNvSpPr txBox="1"/>
          <p:nvPr/>
        </p:nvSpPr>
        <p:spPr>
          <a:xfrm>
            <a:off x="2999797" y="743102"/>
            <a:ext cx="994236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ea typeface="+mj-ea"/>
                <a:cs typeface="+mj-cs"/>
              </a:rPr>
              <a:t>Жобалардың құрылымы үшін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+mj-cs"/>
              </a:rPr>
              <a:t>барлық кезең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ea typeface="+mj-ea"/>
                <a:cs typeface="+mj-cs"/>
              </a:rPr>
              <a:t>кредиторлар бөлінісінде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C0DAE270-375D-FE07-7331-2F6CC1209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88571"/>
              </p:ext>
            </p:extLst>
          </p:nvPr>
        </p:nvGraphicFramePr>
        <p:xfrm>
          <a:off x="101600" y="2002086"/>
          <a:ext cx="12700000" cy="251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8D932E2-B90C-3F41-85DE-63B02CC2E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83735"/>
              </p:ext>
            </p:extLst>
          </p:nvPr>
        </p:nvGraphicFramePr>
        <p:xfrm>
          <a:off x="0" y="4402999"/>
          <a:ext cx="12801600" cy="251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EE0C1C2-67D1-F27B-6235-681AEC3CF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113099"/>
              </p:ext>
            </p:extLst>
          </p:nvPr>
        </p:nvGraphicFramePr>
        <p:xfrm>
          <a:off x="101600" y="7034532"/>
          <a:ext cx="12598400" cy="247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3A9EC7E1-7C46-3C30-05BA-03262460DD99}"/>
              </a:ext>
            </a:extLst>
          </p:cNvPr>
          <p:cNvSpPr/>
          <p:nvPr/>
        </p:nvSpPr>
        <p:spPr>
          <a:xfrm>
            <a:off x="659112" y="1330559"/>
            <a:ext cx="11402722" cy="636148"/>
          </a:xfrm>
          <a:prstGeom prst="flowChartAlternateProcess">
            <a:avLst/>
          </a:prstGeom>
          <a:solidFill>
            <a:srgbClr val="E0E7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A3AECAA-F4AB-C851-4603-8A4DF9F01DC7}"/>
              </a:ext>
            </a:extLst>
          </p:cNvPr>
          <p:cNvSpPr txBox="1"/>
          <p:nvPr/>
        </p:nvSpPr>
        <p:spPr>
          <a:xfrm>
            <a:off x="1865538" y="1399196"/>
            <a:ext cx="2420398" cy="3865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Саны</a:t>
            </a:r>
            <a:r>
              <a:rPr sz="16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3 661</a:t>
            </a:r>
          </a:p>
        </p:txBody>
      </p:sp>
      <p:pic>
        <p:nvPicPr>
          <p:cNvPr id="4" name="Рисунок 3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AAC3D7-4EC0-BC13-769D-180725A28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2" y="1469436"/>
            <a:ext cx="446440" cy="446440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40BE28B9-D97D-A3FB-6652-937A9CBC978E}"/>
              </a:ext>
            </a:extLst>
          </p:cNvPr>
          <p:cNvSpPr txBox="1"/>
          <p:nvPr/>
        </p:nvSpPr>
        <p:spPr>
          <a:xfrm>
            <a:off x="4772979" y="1393840"/>
            <a:ext cx="4756785" cy="3816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400" dirty="0">
                <a:latin typeface="Century Gothic" panose="020B0502020202020204" pitchFamily="34" charset="0"/>
                <a:cs typeface="Calibri"/>
              </a:rPr>
              <a:t>Кредит сомасы</a:t>
            </a:r>
            <a:r>
              <a:rPr sz="14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RU" sz="14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636 815</a:t>
            </a:r>
            <a:r>
              <a:rPr lang="ru-RU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400" b="1" spc="175" dirty="0" err="1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мл</a:t>
            </a:r>
            <a:r>
              <a:rPr lang="ru-RU" sz="1400" b="1" spc="17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н</a:t>
            </a:r>
            <a:r>
              <a:rPr lang="ru-RU" sz="1400" b="1" spc="31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rgbClr val="063780"/>
                </a:solidFill>
                <a:latin typeface="Century Gothic" panose="020B0502020202020204" pitchFamily="34" charset="0"/>
              </a:rPr>
              <a:t>₸</a:t>
            </a:r>
            <a:endParaRPr sz="1400" b="1" dirty="0">
              <a:solidFill>
                <a:srgbClr val="063780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7" name="Рисунок 6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EAE217-A6CC-8D85-4BFA-5F8267CB4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5" y="1451138"/>
            <a:ext cx="446440" cy="446440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67972D1D-0152-64E5-B03D-30867740397D}"/>
              </a:ext>
            </a:extLst>
          </p:cNvPr>
          <p:cNvSpPr txBox="1"/>
          <p:nvPr/>
        </p:nvSpPr>
        <p:spPr>
          <a:xfrm>
            <a:off x="8601513" y="1402081"/>
            <a:ext cx="4756785" cy="3816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400" spc="-10" dirty="0">
                <a:latin typeface="Century Gothic" panose="020B0502020202020204" pitchFamily="34" charset="0"/>
                <a:cs typeface="Calibri"/>
              </a:rPr>
              <a:t>Кепілдік сомасы</a:t>
            </a:r>
            <a:r>
              <a:rPr lang="ru-KZ" sz="14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KZ" sz="14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KZ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541 278</a:t>
            </a:r>
            <a:r>
              <a:rPr lang="ru-RU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17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млн</a:t>
            </a:r>
            <a:r>
              <a:rPr lang="ru-RU" sz="1400" b="1" spc="31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KZ" sz="1400" b="1" dirty="0">
                <a:solidFill>
                  <a:srgbClr val="063780"/>
                </a:solidFill>
                <a:latin typeface="Century Gothic" panose="020B0502020202020204" pitchFamily="34" charset="0"/>
              </a:rPr>
              <a:t>₸</a:t>
            </a:r>
            <a:endParaRPr lang="ru-KZ" sz="1400" b="1" dirty="0">
              <a:solidFill>
                <a:srgbClr val="063780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9" name="Рисунок 8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EE324A-60BE-3728-CFB6-248918861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73" y="1460150"/>
            <a:ext cx="446440" cy="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4">
            <a:extLst>
              <a:ext uri="{FF2B5EF4-FFF2-40B4-BE49-F238E27FC236}">
                <a16:creationId xmlns:a16="http://schemas.microsoft.com/office/drawing/2014/main" id="{ADED7DDF-82B0-5248-9E1D-7A1093C6B345}"/>
              </a:ext>
            </a:extLst>
          </p:cNvPr>
          <p:cNvSpPr txBox="1">
            <a:spLocks/>
          </p:cNvSpPr>
          <p:nvPr/>
        </p:nvSpPr>
        <p:spPr>
          <a:xfrm>
            <a:off x="2940721" y="673364"/>
            <a:ext cx="10105689" cy="7363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Жобалардың құрылымы үшін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барлық кезең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іске асыру саласы бөлінісінде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5F867B9-5552-7AAD-73B7-D0082F463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62486"/>
              </p:ext>
            </p:extLst>
          </p:nvPr>
        </p:nvGraphicFramePr>
        <p:xfrm>
          <a:off x="447675" y="1409701"/>
          <a:ext cx="11376024" cy="264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BF75E62-E942-21B1-490A-600B78EFB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696344"/>
              </p:ext>
            </p:extLst>
          </p:nvPr>
        </p:nvGraphicFramePr>
        <p:xfrm>
          <a:off x="447674" y="4220763"/>
          <a:ext cx="11376024" cy="264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517311E-99A3-DC9E-9F1F-40D42C6B5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197322"/>
              </p:ext>
            </p:extLst>
          </p:nvPr>
        </p:nvGraphicFramePr>
        <p:xfrm>
          <a:off x="749300" y="7031824"/>
          <a:ext cx="11074398" cy="238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88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7">
            <a:extLst>
              <a:ext uri="{FF2B5EF4-FFF2-40B4-BE49-F238E27FC236}">
                <a16:creationId xmlns:a16="http://schemas.microsoft.com/office/drawing/2014/main" id="{A80F0312-20AF-36AB-CC63-E027EDCB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264" y="1567690"/>
            <a:ext cx="3382341" cy="4248911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solidFill>
              <a:srgbClr val="B69A61"/>
            </a:solidFill>
            <a:miter lim="800000"/>
            <a:headEnd/>
            <a:tailEnd/>
          </a:ln>
        </p:spPr>
        <p:txBody>
          <a:bodyPr lIns="96012" tIns="48006" rIns="96012" bIns="480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KZ" sz="3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61A81045-B942-7E5B-BD43-328E03D5EA05}"/>
              </a:ext>
            </a:extLst>
          </p:cNvPr>
          <p:cNvSpPr txBox="1">
            <a:spLocks/>
          </p:cNvSpPr>
          <p:nvPr/>
        </p:nvSpPr>
        <p:spPr>
          <a:xfrm>
            <a:off x="3073938" y="652116"/>
            <a:ext cx="9143222" cy="595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rgbClr val="B69A61"/>
                </a:solidFill>
                <a:latin typeface="+mn-lt"/>
              </a:rPr>
              <a:t>Жобалардың құрылымы үшін </a:t>
            </a:r>
            <a:r>
              <a:rPr lang="ru-RU" sz="1800" dirty="0">
                <a:solidFill>
                  <a:schemeClr val="accent3"/>
                </a:solidFill>
                <a:latin typeface="+mn-lt"/>
              </a:rPr>
              <a:t>барлық кезең </a:t>
            </a:r>
            <a:r>
              <a:rPr lang="ru-RU" sz="1800" dirty="0">
                <a:solidFill>
                  <a:srgbClr val="B69A61"/>
                </a:solidFill>
                <a:latin typeface="+mn-lt"/>
              </a:rPr>
              <a:t>санат бөлінісінде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9F214FD-205F-878B-D442-5D8EED4C1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327654"/>
              </p:ext>
            </p:extLst>
          </p:nvPr>
        </p:nvGraphicFramePr>
        <p:xfrm>
          <a:off x="2088182" y="1659882"/>
          <a:ext cx="3382341" cy="18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3E00E9F-3FF7-1A6A-0AED-5DE59B112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95434"/>
              </p:ext>
            </p:extLst>
          </p:nvPr>
        </p:nvGraphicFramePr>
        <p:xfrm>
          <a:off x="5330023" y="1643492"/>
          <a:ext cx="3839377" cy="18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546E0D9-C4BC-EC31-E170-647BA1BEA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724173"/>
              </p:ext>
            </p:extLst>
          </p:nvPr>
        </p:nvGraphicFramePr>
        <p:xfrm>
          <a:off x="8951091" y="1510954"/>
          <a:ext cx="3266069" cy="202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4D1D643-0FD5-3512-E986-469210D7F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121478"/>
              </p:ext>
            </p:extLst>
          </p:nvPr>
        </p:nvGraphicFramePr>
        <p:xfrm>
          <a:off x="2170850" y="4146663"/>
          <a:ext cx="2773379" cy="155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45CF8F7-0ADF-D9B9-9C96-44F4304E5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16051"/>
              </p:ext>
            </p:extLst>
          </p:nvPr>
        </p:nvGraphicFramePr>
        <p:xfrm>
          <a:off x="5470523" y="4023619"/>
          <a:ext cx="3089277" cy="170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6FF6EB3-34E4-0D60-D6A3-3C30FEFD5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858409"/>
              </p:ext>
            </p:extLst>
          </p:nvPr>
        </p:nvGraphicFramePr>
        <p:xfrm>
          <a:off x="8973676" y="4082231"/>
          <a:ext cx="3123011" cy="166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1972CD5-2A28-CD31-9715-C4E2365A1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430891"/>
              </p:ext>
            </p:extLst>
          </p:nvPr>
        </p:nvGraphicFramePr>
        <p:xfrm>
          <a:off x="609446" y="6253072"/>
          <a:ext cx="5591400" cy="250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CCDFFBD-0DFC-D6CA-5916-EC5077E19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66039"/>
              </p:ext>
            </p:extLst>
          </p:nvPr>
        </p:nvGraphicFramePr>
        <p:xfrm>
          <a:off x="6400800" y="6214271"/>
          <a:ext cx="5654504" cy="258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8AB72D3-B722-1F29-8D18-C5D51C7B3E9A}"/>
              </a:ext>
            </a:extLst>
          </p:cNvPr>
          <p:cNvSpPr/>
          <p:nvPr/>
        </p:nvSpPr>
        <p:spPr>
          <a:xfrm>
            <a:off x="308902" y="2273300"/>
            <a:ext cx="1589211" cy="836008"/>
          </a:xfrm>
          <a:prstGeom prst="roundRect">
            <a:avLst>
              <a:gd name="adj" fmla="val 6863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80302">
              <a:defRPr/>
            </a:pPr>
            <a:r>
              <a:rPr lang="ru-RU" sz="1600" b="1" kern="0" dirty="0">
                <a:latin typeface="Segoe UI"/>
              </a:rPr>
              <a:t>Субъект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970723C-FAF0-9429-34D5-11426DBB6A66}"/>
              </a:ext>
            </a:extLst>
          </p:cNvPr>
          <p:cNvSpPr/>
          <p:nvPr/>
        </p:nvSpPr>
        <p:spPr>
          <a:xfrm>
            <a:off x="308901" y="4382596"/>
            <a:ext cx="1589210" cy="836008"/>
          </a:xfrm>
          <a:prstGeom prst="roundRect">
            <a:avLst>
              <a:gd name="adj" fmla="val 6863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80302">
              <a:defRPr/>
            </a:pPr>
            <a:r>
              <a:rPr lang="ru-RU" sz="1600" b="1" kern="0" dirty="0">
                <a:latin typeface="Segoe UI"/>
              </a:rPr>
              <a:t>Мақсат</a:t>
            </a:r>
          </a:p>
        </p:txBody>
      </p:sp>
    </p:spTree>
    <p:extLst>
      <p:ext uri="{BB962C8B-B14F-4D97-AF65-F5344CB8AC3E}">
        <p14:creationId xmlns:p14="http://schemas.microsoft.com/office/powerpoint/2010/main" val="158159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84CF-1CED-D8F6-2D5B-866071D7F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836F6CB-F8CD-DDAD-94C9-C33B711ADF40}"/>
              </a:ext>
            </a:extLst>
          </p:cNvPr>
          <p:cNvSpPr txBox="1"/>
          <p:nvPr/>
        </p:nvSpPr>
        <p:spPr>
          <a:xfrm>
            <a:off x="2999797" y="743102"/>
            <a:ext cx="994236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ea typeface="+mj-ea"/>
                <a:cs typeface="+mj-cs"/>
              </a:rPr>
              <a:t>Жобалардың құрылымы үшін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+mj-cs"/>
              </a:rPr>
              <a:t>2026 жыл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ea typeface="+mj-ea"/>
                <a:cs typeface="+mj-cs"/>
              </a:rPr>
              <a:t>кредиторлар бөлінісінде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164901BF-1392-FE07-8355-207F19B74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3396"/>
              </p:ext>
            </p:extLst>
          </p:nvPr>
        </p:nvGraphicFramePr>
        <p:xfrm>
          <a:off x="0" y="2353639"/>
          <a:ext cx="12547600" cy="209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02919EA-728A-2222-DE26-CA7815321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10002"/>
              </p:ext>
            </p:extLst>
          </p:nvPr>
        </p:nvGraphicFramePr>
        <p:xfrm>
          <a:off x="0" y="4627208"/>
          <a:ext cx="12801600" cy="192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3EC9FA08-EBA4-E933-8FA8-E8D5EB181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957638"/>
              </p:ext>
            </p:extLst>
          </p:nvPr>
        </p:nvGraphicFramePr>
        <p:xfrm>
          <a:off x="-121767" y="7079728"/>
          <a:ext cx="12923367" cy="23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6D0220BB-8C3A-8B8E-E019-30557156EE47}"/>
              </a:ext>
            </a:extLst>
          </p:cNvPr>
          <p:cNvSpPr/>
          <p:nvPr/>
        </p:nvSpPr>
        <p:spPr>
          <a:xfrm>
            <a:off x="659112" y="1330559"/>
            <a:ext cx="11402722" cy="636148"/>
          </a:xfrm>
          <a:prstGeom prst="flowChartAlternateProcess">
            <a:avLst/>
          </a:prstGeom>
          <a:solidFill>
            <a:srgbClr val="E0E7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8CE8C411-33AD-C215-B4D6-D5594D31B661}"/>
              </a:ext>
            </a:extLst>
          </p:cNvPr>
          <p:cNvSpPr txBox="1"/>
          <p:nvPr/>
        </p:nvSpPr>
        <p:spPr>
          <a:xfrm>
            <a:off x="1865538" y="1399196"/>
            <a:ext cx="2420398" cy="3865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Саны</a:t>
            </a:r>
            <a:r>
              <a:rPr sz="16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RU" sz="16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1 627</a:t>
            </a:r>
          </a:p>
        </p:txBody>
      </p:sp>
      <p:pic>
        <p:nvPicPr>
          <p:cNvPr id="4" name="Рисунок 3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CEAFE7-33A4-570F-8CA7-247754CD1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2" y="1469436"/>
            <a:ext cx="446440" cy="446440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9E4C89A0-AAC7-20A5-D8C8-D1D7E8543B9D}"/>
              </a:ext>
            </a:extLst>
          </p:cNvPr>
          <p:cNvSpPr txBox="1"/>
          <p:nvPr/>
        </p:nvSpPr>
        <p:spPr>
          <a:xfrm>
            <a:off x="4772979" y="1393840"/>
            <a:ext cx="4756785" cy="3816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400" dirty="0">
                <a:latin typeface="Century Gothic" panose="020B0502020202020204" pitchFamily="34" charset="0"/>
                <a:cs typeface="Calibri"/>
              </a:rPr>
              <a:t>Кредит сомасы</a:t>
            </a:r>
            <a:r>
              <a:rPr lang="ru-KZ" sz="14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KZ" sz="14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KZ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259 613</a:t>
            </a:r>
            <a:r>
              <a:rPr lang="ru-RU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400" b="1" spc="175" dirty="0" err="1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мл</a:t>
            </a:r>
            <a:r>
              <a:rPr lang="ru-RU" sz="1400" b="1" spc="17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н</a:t>
            </a:r>
            <a:r>
              <a:rPr lang="ru-RU" sz="1400" b="1" spc="31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rgbClr val="063780"/>
                </a:solidFill>
                <a:latin typeface="Century Gothic" panose="020B0502020202020204" pitchFamily="34" charset="0"/>
              </a:rPr>
              <a:t>₸</a:t>
            </a:r>
            <a:endParaRPr sz="1400" b="1" dirty="0">
              <a:solidFill>
                <a:srgbClr val="063780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6" name="Рисунок 5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75C707-3619-1950-00CF-A3271A831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5" y="1451138"/>
            <a:ext cx="446440" cy="446440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6553A062-B529-5B30-A56C-EDFDECB078E0}"/>
              </a:ext>
            </a:extLst>
          </p:cNvPr>
          <p:cNvSpPr txBox="1"/>
          <p:nvPr/>
        </p:nvSpPr>
        <p:spPr>
          <a:xfrm>
            <a:off x="8601513" y="1402081"/>
            <a:ext cx="4756785" cy="3816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ts val="3400"/>
              </a:lnSpc>
              <a:spcBef>
                <a:spcPts val="110"/>
              </a:spcBef>
            </a:pPr>
            <a:r>
              <a:rPr lang="ru-RU" sz="1400" spc="-10" dirty="0">
                <a:latin typeface="Century Gothic" panose="020B0502020202020204" pitchFamily="34" charset="0"/>
                <a:cs typeface="Calibri"/>
              </a:rPr>
              <a:t>Кепілдік сомасы</a:t>
            </a:r>
            <a:r>
              <a:rPr sz="1400" spc="-10" dirty="0">
                <a:latin typeface="Century Gothic" panose="020B0502020202020204" pitchFamily="34" charset="0"/>
                <a:cs typeface="Calibri"/>
              </a:rPr>
              <a:t>:</a:t>
            </a:r>
            <a:r>
              <a:rPr lang="ru-RU" sz="14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80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220 669 </a:t>
            </a:r>
            <a:r>
              <a:rPr sz="1400" b="1" spc="175" dirty="0" err="1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мл</a:t>
            </a:r>
            <a:r>
              <a:rPr lang="ru-RU" sz="1400" b="1" spc="17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н</a:t>
            </a:r>
            <a:r>
              <a:rPr lang="ru-RU" sz="1400" b="1" spc="315" dirty="0">
                <a:solidFill>
                  <a:srgbClr val="06378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rgbClr val="063780"/>
                </a:solidFill>
                <a:latin typeface="Century Gothic" panose="020B0502020202020204" pitchFamily="34" charset="0"/>
              </a:rPr>
              <a:t>₸</a:t>
            </a:r>
            <a:endParaRPr sz="1400" b="1" dirty="0">
              <a:solidFill>
                <a:srgbClr val="063780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8" name="Рисунок 7" descr="Изображение выглядит как Графика, Красочность, графический дизайн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3CB73D-F757-69BA-6773-C69B3089D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73" y="1460150"/>
            <a:ext cx="446440" cy="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FDB4-83DC-1BFB-B155-1A6C8DFD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4">
            <a:extLst>
              <a:ext uri="{FF2B5EF4-FFF2-40B4-BE49-F238E27FC236}">
                <a16:creationId xmlns:a16="http://schemas.microsoft.com/office/drawing/2014/main" id="{066A9EAD-B7AA-957B-0BF2-C5EB27DE52D6}"/>
              </a:ext>
            </a:extLst>
          </p:cNvPr>
          <p:cNvSpPr txBox="1">
            <a:spLocks/>
          </p:cNvSpPr>
          <p:nvPr/>
        </p:nvSpPr>
        <p:spPr>
          <a:xfrm>
            <a:off x="2940721" y="673364"/>
            <a:ext cx="10105689" cy="7363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Жобалардың құрылымы үшін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2026 жыл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B69A6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өңірлер бөлінісінде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5F867B9-5552-7AAD-73B7-D0082F463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40674"/>
              </p:ext>
            </p:extLst>
          </p:nvPr>
        </p:nvGraphicFramePr>
        <p:xfrm>
          <a:off x="409574" y="1500187"/>
          <a:ext cx="11363326" cy="256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BF75E62-E942-21B1-490A-600B78EFB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318071"/>
              </p:ext>
            </p:extLst>
          </p:nvPr>
        </p:nvGraphicFramePr>
        <p:xfrm>
          <a:off x="409574" y="4154487"/>
          <a:ext cx="11363326" cy="267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517311E-99A3-DC9E-9F1F-40D42C6B5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26429"/>
              </p:ext>
            </p:extLst>
          </p:nvPr>
        </p:nvGraphicFramePr>
        <p:xfrm>
          <a:off x="409574" y="7037386"/>
          <a:ext cx="11363326" cy="256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638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0067E-91FF-7977-0454-9EB674D9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7">
            <a:extLst>
              <a:ext uri="{FF2B5EF4-FFF2-40B4-BE49-F238E27FC236}">
                <a16:creationId xmlns:a16="http://schemas.microsoft.com/office/drawing/2014/main" id="{0592AAB0-89B4-5593-70CE-BA1A59F2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263" y="1567690"/>
            <a:ext cx="3549827" cy="4591810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solidFill>
              <a:srgbClr val="B69A61"/>
            </a:solidFill>
            <a:miter lim="800000"/>
            <a:headEnd/>
            <a:tailEnd/>
          </a:ln>
        </p:spPr>
        <p:txBody>
          <a:bodyPr lIns="96012" tIns="48006" rIns="96012" bIns="480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KZ" sz="3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D7B28B5B-27A5-0072-4B69-2BE8D5782075}"/>
              </a:ext>
            </a:extLst>
          </p:cNvPr>
          <p:cNvSpPr txBox="1">
            <a:spLocks/>
          </p:cNvSpPr>
          <p:nvPr/>
        </p:nvSpPr>
        <p:spPr>
          <a:xfrm>
            <a:off x="3073938" y="652116"/>
            <a:ext cx="9143222" cy="595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rgbClr val="B69A61"/>
                </a:solidFill>
                <a:latin typeface="+mn-lt"/>
              </a:rPr>
              <a:t>Жобалардың құрылымы үшін </a:t>
            </a:r>
            <a:r>
              <a:rPr lang="ru-RU" sz="1800" dirty="0">
                <a:solidFill>
                  <a:schemeClr val="accent3"/>
                </a:solidFill>
                <a:latin typeface="+mn-lt"/>
              </a:rPr>
              <a:t>2026 жыл </a:t>
            </a:r>
            <a:r>
              <a:rPr lang="ru-RU" sz="1800" dirty="0">
                <a:solidFill>
                  <a:srgbClr val="B69A61"/>
                </a:solidFill>
                <a:latin typeface="+mn-lt"/>
              </a:rPr>
              <a:t>санат бөлінісінде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01872A1-D6C9-7435-C420-DE74C95A9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371852"/>
              </p:ext>
            </p:extLst>
          </p:nvPr>
        </p:nvGraphicFramePr>
        <p:xfrm>
          <a:off x="2088182" y="1659882"/>
          <a:ext cx="3382341" cy="18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8A71D5A-6B9F-17EA-8FAC-F75B7A3A7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61089"/>
              </p:ext>
            </p:extLst>
          </p:nvPr>
        </p:nvGraphicFramePr>
        <p:xfrm>
          <a:off x="5330023" y="1643492"/>
          <a:ext cx="3839377" cy="18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998F873-D056-189A-5B64-0038ADE4A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407613"/>
              </p:ext>
            </p:extLst>
          </p:nvPr>
        </p:nvGraphicFramePr>
        <p:xfrm>
          <a:off x="8951091" y="1510954"/>
          <a:ext cx="3266069" cy="202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5F1F95C-1F80-6470-83F5-39A84F905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78512"/>
              </p:ext>
            </p:extLst>
          </p:nvPr>
        </p:nvGraphicFramePr>
        <p:xfrm>
          <a:off x="2014521" y="4031561"/>
          <a:ext cx="2963879" cy="169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5FF25E0-3C77-65A8-B8DE-C6BDEB919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01181"/>
              </p:ext>
            </p:extLst>
          </p:nvPr>
        </p:nvGraphicFramePr>
        <p:xfrm>
          <a:off x="5470523" y="4172137"/>
          <a:ext cx="3157685" cy="153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9D5FA47-2C6F-8A7D-4566-5D0985671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43271"/>
              </p:ext>
            </p:extLst>
          </p:nvPr>
        </p:nvGraphicFramePr>
        <p:xfrm>
          <a:off x="9169400" y="4172137"/>
          <a:ext cx="2892250" cy="157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9E1DD01-BD0F-25C2-2741-6DE52666C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715346"/>
              </p:ext>
            </p:extLst>
          </p:nvPr>
        </p:nvGraphicFramePr>
        <p:xfrm>
          <a:off x="1186450" y="6908894"/>
          <a:ext cx="4438975" cy="217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3149049-5A07-F94E-787F-E69B41BC4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28823"/>
              </p:ext>
            </p:extLst>
          </p:nvPr>
        </p:nvGraphicFramePr>
        <p:xfrm>
          <a:off x="7176176" y="6948177"/>
          <a:ext cx="3549827" cy="213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D9D406-73FD-0F25-8D18-106BFD7FEC9C}"/>
              </a:ext>
            </a:extLst>
          </p:cNvPr>
          <p:cNvSpPr/>
          <p:nvPr/>
        </p:nvSpPr>
        <p:spPr>
          <a:xfrm>
            <a:off x="308902" y="2273300"/>
            <a:ext cx="1589211" cy="836008"/>
          </a:xfrm>
          <a:prstGeom prst="roundRect">
            <a:avLst>
              <a:gd name="adj" fmla="val 6863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80302">
              <a:defRPr/>
            </a:pPr>
            <a:r>
              <a:rPr lang="ru-RU" sz="1600" b="1" kern="0" dirty="0">
                <a:latin typeface="Segoe UI"/>
              </a:rPr>
              <a:t>Субъект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32F9886-7C21-DD96-A68A-32A62DA82644}"/>
              </a:ext>
            </a:extLst>
          </p:cNvPr>
          <p:cNvSpPr/>
          <p:nvPr/>
        </p:nvSpPr>
        <p:spPr>
          <a:xfrm>
            <a:off x="308901" y="4382596"/>
            <a:ext cx="1589210" cy="836008"/>
          </a:xfrm>
          <a:prstGeom prst="roundRect">
            <a:avLst>
              <a:gd name="adj" fmla="val 6863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80302">
              <a:defRPr/>
            </a:pPr>
            <a:r>
              <a:rPr lang="ru-RU" sz="1600" b="1" kern="0" dirty="0">
                <a:latin typeface="Segoe UI"/>
              </a:rPr>
              <a:t>Мақсат</a:t>
            </a:r>
          </a:p>
        </p:txBody>
      </p:sp>
    </p:spTree>
    <p:extLst>
      <p:ext uri="{BB962C8B-B14F-4D97-AF65-F5344CB8AC3E}">
        <p14:creationId xmlns:p14="http://schemas.microsoft.com/office/powerpoint/2010/main" val="1521718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149</Words>
  <Application>Microsoft Office PowerPoint</Application>
  <PresentationFormat>A3 (297x420 мм)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Century Gothic</vt:lpstr>
      <vt:lpstr>Gotham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Yandex.Translate</dc:creator>
  <dc:description>Translated with Yandex.Translate</dc:description>
  <cp:lastModifiedBy>Эльдана Александровна Канцерова</cp:lastModifiedBy>
  <cp:revision>153</cp:revision>
  <dcterms:created xsi:type="dcterms:W3CDTF">2025-10-29T07:12:06Z</dcterms:created>
  <dcterms:modified xsi:type="dcterms:W3CDTF">2026-07-01T07:40:14Z</dcterms:modified>
</cp:coreProperties>
</file>